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1"/>
  </p:notesMasterIdLst>
  <p:sldIdLst>
    <p:sldId id="256" r:id="rId3"/>
    <p:sldId id="257" r:id="rId4"/>
    <p:sldId id="258" r:id="rId5"/>
    <p:sldId id="288" r:id="rId6"/>
    <p:sldId id="275" r:id="rId7"/>
    <p:sldId id="277" r:id="rId8"/>
    <p:sldId id="271" r:id="rId9"/>
    <p:sldId id="272" r:id="rId10"/>
    <p:sldId id="273" r:id="rId11"/>
    <p:sldId id="274" r:id="rId12"/>
    <p:sldId id="278" r:id="rId13"/>
    <p:sldId id="281" r:id="rId14"/>
    <p:sldId id="283" r:id="rId15"/>
    <p:sldId id="282" r:id="rId16"/>
    <p:sldId id="279" r:id="rId17"/>
    <p:sldId id="280" r:id="rId18"/>
    <p:sldId id="284" r:id="rId19"/>
    <p:sldId id="289" r:id="rId20"/>
    <p:sldId id="290" r:id="rId21"/>
    <p:sldId id="291" r:id="rId22"/>
    <p:sldId id="293" r:id="rId23"/>
    <p:sldId id="294" r:id="rId24"/>
    <p:sldId id="295" r:id="rId25"/>
    <p:sldId id="296" r:id="rId26"/>
    <p:sldId id="297" r:id="rId27"/>
    <p:sldId id="298" r:id="rId28"/>
    <p:sldId id="299" r:id="rId29"/>
    <p:sldId id="300" r:id="rId30"/>
  </p:sldIdLst>
  <p:sldSz cx="18288000" cy="10287000"/>
  <p:notesSz cx="6858000" cy="9144000"/>
  <p:embeddedFontLst>
    <p:embeddedFont>
      <p:font typeface="Accordion Black" pitchFamily="2" charset="-128"/>
      <p:regular r:id="rId32"/>
    </p:embeddedFont>
    <p:embeddedFont>
      <p:font typeface="Aileron" pitchFamily="2" charset="0"/>
      <p:regular r:id="rId33"/>
    </p:embeddedFont>
    <p:embeddedFont>
      <p:font typeface="Aileron Bold" pitchFamily="2" charset="0"/>
      <p:regular r:id="rId34"/>
    </p:embeddedFont>
    <p:embeddedFont>
      <p:font typeface="Barlow" panose="02000000000000000000" pitchFamily="2" charset="0"/>
      <p:regular r:id="rId35"/>
      <p:bold r:id="rId36"/>
      <p:italic r:id="rId37"/>
      <p:boldItalic r:id="rId38"/>
    </p:embeddedFont>
    <p:embeddedFont>
      <p:font typeface="Barlow Bold" pitchFamily="2" charset="0"/>
      <p:regular r:id="rId39"/>
      <p:bold r:id="rId40"/>
    </p:embeddedFont>
    <p:embeddedFont>
      <p:font typeface="Calibri (MS)" panose="020B0604020202020204" pitchFamily="34" charset="0"/>
      <p:regular r:id="rId41"/>
    </p:embeddedFont>
    <p:embeddedFont>
      <p:font typeface="Calibri (MS) Bold" panose="020B0604020202020204" pitchFamily="34" charset="0"/>
      <p:regular r:id="rId42"/>
    </p:embeddedFont>
    <p:embeddedFont>
      <p:font typeface="Calmius" panose="020B0604020202020204" pitchFamily="34" charset="0"/>
      <p:regular r:id="rId43"/>
    </p:embeddedFont>
    <p:embeddedFont>
      <p:font typeface="Canva Sans Bold" panose="020B0803030501040103" pitchFamily="34" charset="0"/>
      <p:regular r:id="rId44"/>
    </p:embeddedFont>
    <p:embeddedFont>
      <p:font typeface="Helios" panose="020B0504020202020204" pitchFamily="34" charset="0"/>
      <p:regular r:id="rId45"/>
    </p:embeddedFont>
    <p:embeddedFont>
      <p:font typeface="Klein Bold" panose="02000503060000020004" pitchFamily="2" charset="0"/>
      <p:regular r:id="rId46"/>
    </p:embeddedFont>
    <p:embeddedFont>
      <p:font typeface="More Sugar" pitchFamily="2" charset="0"/>
      <p:regular r:id="rId47"/>
    </p:embeddedFont>
    <p:embeddedFont>
      <p:font typeface="More Sugar Thin" pitchFamily="2" charset="0"/>
      <p:regular r:id="rId48"/>
    </p:embeddedFont>
    <p:embeddedFont>
      <p:font typeface="Noto Sans" panose="020B0502040504020204" pitchFamily="34" charset="0"/>
      <p:regular r:id="rId49"/>
      <p:bold r:id="rId50"/>
      <p:italic r:id="rId51"/>
      <p:boldItalic r:id="rId52"/>
    </p:embeddedFont>
    <p:embeddedFont>
      <p:font typeface="Open Sans" panose="02000000000000000000" pitchFamily="2" charset="0"/>
      <p:regular r:id="rId53"/>
      <p:bold r:id="rId54"/>
      <p:italic r:id="rId55"/>
      <p:boldItalic r:id="rId56"/>
    </p:embeddedFont>
    <p:embeddedFont>
      <p:font typeface="Rosario" panose="02000503040000020003" pitchFamily="2" charset="0"/>
      <p:regular r:id="rId57"/>
    </p:embeddedFont>
    <p:embeddedFont>
      <p:font typeface="Rosario Bold" panose="02000503060000020004" pitchFamily="2" charset="0"/>
      <p:regular r:id="rId58"/>
    </p:embeddedFont>
    <p:embeddedFont>
      <p:font typeface="Telegraf" panose="020B0604020202020204" pitchFamily="34" charset="0"/>
      <p:regular r:id="rId59"/>
    </p:embeddedFont>
    <p:embeddedFont>
      <p:font typeface="The Seasons" panose="020B0604020202020204" pitchFamily="34" charset="0"/>
      <p:regular r:id="rId60"/>
    </p:embeddedFont>
    <p:embeddedFont>
      <p:font typeface="Tropika" pitchFamily="2" charset="0"/>
      <p:regular r:id="rId61"/>
    </p:embeddedFont>
    <p:embeddedFont>
      <p:font typeface="Wedges" panose="02000500000000000000" pitchFamily="2"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0FF6F0-30A9-455E-8EC5-B17C098F58B9}">
          <p14:sldIdLst>
            <p14:sldId id="256"/>
            <p14:sldId id="257"/>
            <p14:sldId id="258"/>
            <p14:sldId id="288"/>
            <p14:sldId id="275"/>
            <p14:sldId id="277"/>
            <p14:sldId id="271"/>
            <p14:sldId id="272"/>
            <p14:sldId id="273"/>
            <p14:sldId id="274"/>
            <p14:sldId id="278"/>
            <p14:sldId id="281"/>
            <p14:sldId id="283"/>
            <p14:sldId id="282"/>
            <p14:sldId id="279"/>
            <p14:sldId id="280"/>
            <p14:sldId id="284"/>
            <p14:sldId id="289"/>
            <p14:sldId id="290"/>
            <p14:sldId id="291"/>
            <p14:sldId id="293"/>
            <p14:sldId id="294"/>
            <p14:sldId id="295"/>
            <p14:sldId id="296"/>
            <p14:sldId id="297"/>
            <p14:sldId id="298"/>
            <p14:sldId id="299"/>
            <p14:sldId id="3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18" autoAdjust="0"/>
    <p:restoredTop sz="94622" autoAdjust="0"/>
  </p:normalViewPr>
  <p:slideViewPr>
    <p:cSldViewPr>
      <p:cViewPr varScale="1">
        <p:scale>
          <a:sx n="55" d="100"/>
          <a:sy n="55" d="100"/>
        </p:scale>
        <p:origin x="77"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font" Target="fonts/font8.fntdata" /><Relationship Id="rId21" Type="http://schemas.openxmlformats.org/officeDocument/2006/relationships/slide" Target="slides/slide19.xml" /><Relationship Id="rId34" Type="http://schemas.openxmlformats.org/officeDocument/2006/relationships/font" Target="fonts/font3.fntdata" /><Relationship Id="rId42" Type="http://schemas.openxmlformats.org/officeDocument/2006/relationships/font" Target="fonts/font11.fntdata" /><Relationship Id="rId47" Type="http://schemas.openxmlformats.org/officeDocument/2006/relationships/font" Target="fonts/font16.fntdata" /><Relationship Id="rId50" Type="http://schemas.openxmlformats.org/officeDocument/2006/relationships/font" Target="fonts/font19.fntdata" /><Relationship Id="rId55" Type="http://schemas.openxmlformats.org/officeDocument/2006/relationships/font" Target="fonts/font24.fntdata" /><Relationship Id="rId63" Type="http://schemas.openxmlformats.org/officeDocument/2006/relationships/presProps" Target="presProps.xml" /><Relationship Id="rId7" Type="http://schemas.openxmlformats.org/officeDocument/2006/relationships/slide" Target="slides/slide5.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41" Type="http://schemas.openxmlformats.org/officeDocument/2006/relationships/font" Target="fonts/font10.fntdata" /><Relationship Id="rId54" Type="http://schemas.openxmlformats.org/officeDocument/2006/relationships/font" Target="fonts/font23.fntdata" /><Relationship Id="rId62" Type="http://schemas.openxmlformats.org/officeDocument/2006/relationships/font" Target="fonts/font31.fntdata"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font" Target="fonts/font1.fntdata" /><Relationship Id="rId37" Type="http://schemas.openxmlformats.org/officeDocument/2006/relationships/font" Target="fonts/font6.fntdata" /><Relationship Id="rId40" Type="http://schemas.openxmlformats.org/officeDocument/2006/relationships/font" Target="fonts/font9.fntdata" /><Relationship Id="rId45" Type="http://schemas.openxmlformats.org/officeDocument/2006/relationships/font" Target="fonts/font14.fntdata" /><Relationship Id="rId53" Type="http://schemas.openxmlformats.org/officeDocument/2006/relationships/font" Target="fonts/font22.fntdata" /><Relationship Id="rId58" Type="http://schemas.openxmlformats.org/officeDocument/2006/relationships/font" Target="fonts/font27.fntdata" /><Relationship Id="rId66" Type="http://schemas.openxmlformats.org/officeDocument/2006/relationships/tableStyles" Target="tableStyle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font" Target="fonts/font5.fntdata" /><Relationship Id="rId49" Type="http://schemas.openxmlformats.org/officeDocument/2006/relationships/font" Target="fonts/font18.fntdata" /><Relationship Id="rId57" Type="http://schemas.openxmlformats.org/officeDocument/2006/relationships/font" Target="fonts/font26.fntdata" /><Relationship Id="rId61" Type="http://schemas.openxmlformats.org/officeDocument/2006/relationships/font" Target="fonts/font30.fntdata"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notesMaster" Target="notesMasters/notesMaster1.xml" /><Relationship Id="rId44" Type="http://schemas.openxmlformats.org/officeDocument/2006/relationships/font" Target="fonts/font13.fntdata" /><Relationship Id="rId52" Type="http://schemas.openxmlformats.org/officeDocument/2006/relationships/font" Target="fonts/font21.fntdata" /><Relationship Id="rId60" Type="http://schemas.openxmlformats.org/officeDocument/2006/relationships/font" Target="fonts/font29.fntdata" /><Relationship Id="rId65" Type="http://schemas.openxmlformats.org/officeDocument/2006/relationships/theme" Target="theme/theme1.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font" Target="fonts/font4.fntdata" /><Relationship Id="rId43" Type="http://schemas.openxmlformats.org/officeDocument/2006/relationships/font" Target="fonts/font12.fntdata" /><Relationship Id="rId48" Type="http://schemas.openxmlformats.org/officeDocument/2006/relationships/font" Target="fonts/font17.fntdata" /><Relationship Id="rId56" Type="http://schemas.openxmlformats.org/officeDocument/2006/relationships/font" Target="fonts/font25.fntdata" /><Relationship Id="rId64" Type="http://schemas.openxmlformats.org/officeDocument/2006/relationships/viewProps" Target="viewProps.xml" /><Relationship Id="rId8" Type="http://schemas.openxmlformats.org/officeDocument/2006/relationships/slide" Target="slides/slide6.xml" /><Relationship Id="rId51" Type="http://schemas.openxmlformats.org/officeDocument/2006/relationships/font" Target="fonts/font20.fntdata" /><Relationship Id="rId3" Type="http://schemas.openxmlformats.org/officeDocument/2006/relationships/slide" Target="slides/slide1.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font" Target="fonts/font2.fntdata" /><Relationship Id="rId38" Type="http://schemas.openxmlformats.org/officeDocument/2006/relationships/font" Target="fonts/font7.fntdata" /><Relationship Id="rId46" Type="http://schemas.openxmlformats.org/officeDocument/2006/relationships/font" Target="fonts/font15.fntdata" /><Relationship Id="rId59" Type="http://schemas.openxmlformats.org/officeDocument/2006/relationships/font" Target="fonts/font28.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0094A-47F5-4839-8B43-0BAB86ACDEA7}" type="datetimeFigureOut">
              <a:rPr lang="en-US" smtClean="0"/>
              <a:t>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ACCB8-BB53-4EE8-9D6D-FB9030CC101B}" type="slidenum">
              <a:rPr lang="en-US" smtClean="0"/>
              <a:t>‹#›</a:t>
            </a:fld>
            <a:endParaRPr lang="en-US"/>
          </a:p>
        </p:txBody>
      </p:sp>
    </p:spTree>
    <p:extLst>
      <p:ext uri="{BB962C8B-B14F-4D97-AF65-F5344CB8AC3E}">
        <p14:creationId xmlns:p14="http://schemas.microsoft.com/office/powerpoint/2010/main" val="3410833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EACCB8-BB53-4EE8-9D6D-FB9030CC101B}" type="slidenum">
              <a:rPr lang="en-US" smtClean="0"/>
              <a:t>2</a:t>
            </a:fld>
            <a:endParaRPr lang="en-US"/>
          </a:p>
        </p:txBody>
      </p:sp>
    </p:spTree>
    <p:extLst>
      <p:ext uri="{BB962C8B-B14F-4D97-AF65-F5344CB8AC3E}">
        <p14:creationId xmlns:p14="http://schemas.microsoft.com/office/powerpoint/2010/main" val="6577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EACCB8-BB53-4EE8-9D6D-FB9030CC101B}" type="slidenum">
              <a:rPr lang="en-US" smtClean="0"/>
              <a:t>15</a:t>
            </a:fld>
            <a:endParaRPr lang="en-US"/>
          </a:p>
        </p:txBody>
      </p:sp>
    </p:spTree>
    <p:extLst>
      <p:ext uri="{BB962C8B-B14F-4D97-AF65-F5344CB8AC3E}">
        <p14:creationId xmlns:p14="http://schemas.microsoft.com/office/powerpoint/2010/main" val="258480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 /><Relationship Id="rId1" Type="http://schemas.openxmlformats.org/officeDocument/2006/relationships/slideLayout" Target="../slideLayouts/slideLayout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17.pn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1.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18.sv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51.svg" /><Relationship Id="rId7" Type="http://schemas.openxmlformats.org/officeDocument/2006/relationships/image" Target="../media/image55.svg" /><Relationship Id="rId2" Type="http://schemas.openxmlformats.org/officeDocument/2006/relationships/image" Target="../media/image50.png" /><Relationship Id="rId1" Type="http://schemas.openxmlformats.org/officeDocument/2006/relationships/slideLayout" Target="../slideLayouts/slideLayout1.xml" /><Relationship Id="rId6" Type="http://schemas.openxmlformats.org/officeDocument/2006/relationships/image" Target="../media/image54.png" /><Relationship Id="rId5" Type="http://schemas.openxmlformats.org/officeDocument/2006/relationships/image" Target="../media/image53.svg" /><Relationship Id="rId4" Type="http://schemas.openxmlformats.org/officeDocument/2006/relationships/image" Target="../media/image52.png" /></Relationships>
</file>

<file path=ppt/slides/_rels/slide12.xml.rels><?xml version="1.0" encoding="UTF-8" standalone="yes"?>
<Relationships xmlns="http://schemas.openxmlformats.org/package/2006/relationships"><Relationship Id="rId3" Type="http://schemas.openxmlformats.org/officeDocument/2006/relationships/image" Target="../media/image51.svg" /><Relationship Id="rId2" Type="http://schemas.openxmlformats.org/officeDocument/2006/relationships/image" Target="../media/image50.png" /><Relationship Id="rId1" Type="http://schemas.openxmlformats.org/officeDocument/2006/relationships/slideLayout" Target="../slideLayouts/slideLayout1.xml" /><Relationship Id="rId5" Type="http://schemas.openxmlformats.org/officeDocument/2006/relationships/image" Target="../media/image57.svg" /><Relationship Id="rId4" Type="http://schemas.openxmlformats.org/officeDocument/2006/relationships/image" Target="../media/image56.png" /></Relationships>
</file>

<file path=ppt/slides/_rels/slide13.xml.rels><?xml version="1.0" encoding="UTF-8" standalone="yes"?>
<Relationships xmlns="http://schemas.openxmlformats.org/package/2006/relationships"><Relationship Id="rId3" Type="http://schemas.openxmlformats.org/officeDocument/2006/relationships/image" Target="../media/image51.svg" /><Relationship Id="rId2" Type="http://schemas.openxmlformats.org/officeDocument/2006/relationships/image" Target="../media/image50.png" /><Relationship Id="rId1" Type="http://schemas.openxmlformats.org/officeDocument/2006/relationships/slideLayout" Target="../slideLayouts/slideLayout1.xml" /><Relationship Id="rId5" Type="http://schemas.openxmlformats.org/officeDocument/2006/relationships/image" Target="../media/image57.svg" /><Relationship Id="rId4" Type="http://schemas.openxmlformats.org/officeDocument/2006/relationships/image" Target="../media/image56.png" /></Relationships>
</file>

<file path=ppt/slides/_rels/slide14.xml.rels><?xml version="1.0" encoding="UTF-8" standalone="yes"?>
<Relationships xmlns="http://schemas.openxmlformats.org/package/2006/relationships"><Relationship Id="rId3" Type="http://schemas.openxmlformats.org/officeDocument/2006/relationships/image" Target="../media/image51.svg" /><Relationship Id="rId2" Type="http://schemas.openxmlformats.org/officeDocument/2006/relationships/image" Target="../media/image50.png" /><Relationship Id="rId1" Type="http://schemas.openxmlformats.org/officeDocument/2006/relationships/slideLayout" Target="../slideLayouts/slideLayout1.xml" /><Relationship Id="rId5" Type="http://schemas.openxmlformats.org/officeDocument/2006/relationships/image" Target="../media/image57.svg" /><Relationship Id="rId4" Type="http://schemas.openxmlformats.org/officeDocument/2006/relationships/image" Target="../media/image56.png" /></Relationships>
</file>

<file path=ppt/slides/_rels/slide15.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2.xml" /><Relationship Id="rId1" Type="http://schemas.openxmlformats.org/officeDocument/2006/relationships/slideLayout" Target="../slideLayouts/slideLayout1.xml" /><Relationship Id="rId6" Type="http://schemas.openxmlformats.org/officeDocument/2006/relationships/image" Target="../media/image57.svg" /><Relationship Id="rId5" Type="http://schemas.openxmlformats.org/officeDocument/2006/relationships/image" Target="../media/image56.png" /><Relationship Id="rId4" Type="http://schemas.openxmlformats.org/officeDocument/2006/relationships/image" Target="../media/image51.svg" /></Relationships>
</file>

<file path=ppt/slides/_rels/slide16.xml.rels><?xml version="1.0" encoding="UTF-8" standalone="yes"?>
<Relationships xmlns="http://schemas.openxmlformats.org/package/2006/relationships"><Relationship Id="rId3" Type="http://schemas.openxmlformats.org/officeDocument/2006/relationships/image" Target="../media/image51.svg" /><Relationship Id="rId2" Type="http://schemas.openxmlformats.org/officeDocument/2006/relationships/image" Target="../media/image50.png" /><Relationship Id="rId1" Type="http://schemas.openxmlformats.org/officeDocument/2006/relationships/slideLayout" Target="../slideLayouts/slideLayout1.xml" /><Relationship Id="rId5" Type="http://schemas.openxmlformats.org/officeDocument/2006/relationships/image" Target="../media/image57.svg" /><Relationship Id="rId4" Type="http://schemas.openxmlformats.org/officeDocument/2006/relationships/image" Target="../media/image56.png" /></Relationships>
</file>

<file path=ppt/slides/_rels/slide17.xml.rels><?xml version="1.0" encoding="UTF-8" standalone="yes"?>
<Relationships xmlns="http://schemas.openxmlformats.org/package/2006/relationships"><Relationship Id="rId3" Type="http://schemas.openxmlformats.org/officeDocument/2006/relationships/image" Target="../media/image51.svg" /><Relationship Id="rId2" Type="http://schemas.openxmlformats.org/officeDocument/2006/relationships/image" Target="../media/image50.png" /><Relationship Id="rId1" Type="http://schemas.openxmlformats.org/officeDocument/2006/relationships/slideLayout" Target="../slideLayouts/slideLayout1.xml" /><Relationship Id="rId5" Type="http://schemas.openxmlformats.org/officeDocument/2006/relationships/image" Target="../media/image57.svg" /><Relationship Id="rId4" Type="http://schemas.openxmlformats.org/officeDocument/2006/relationships/image" Target="../media/image56.png" /></Relationships>
</file>

<file path=ppt/slides/_rels/slide18.xml.rels><?xml version="1.0" encoding="UTF-8" standalone="yes"?>
<Relationships xmlns="http://schemas.openxmlformats.org/package/2006/relationships"><Relationship Id="rId8" Type="http://schemas.openxmlformats.org/officeDocument/2006/relationships/image" Target="../media/image64.png" /><Relationship Id="rId3" Type="http://schemas.openxmlformats.org/officeDocument/2006/relationships/image" Target="../media/image59.png" /><Relationship Id="rId7" Type="http://schemas.openxmlformats.org/officeDocument/2006/relationships/image" Target="../media/image63.png" /><Relationship Id="rId2" Type="http://schemas.openxmlformats.org/officeDocument/2006/relationships/image" Target="../media/image58.png" /><Relationship Id="rId1" Type="http://schemas.openxmlformats.org/officeDocument/2006/relationships/slideLayout" Target="../slideLayouts/slideLayout2.xml" /><Relationship Id="rId6" Type="http://schemas.openxmlformats.org/officeDocument/2006/relationships/image" Target="../media/image62.png" /><Relationship Id="rId5" Type="http://schemas.openxmlformats.org/officeDocument/2006/relationships/image" Target="../media/image61.png" /><Relationship Id="rId4" Type="http://schemas.openxmlformats.org/officeDocument/2006/relationships/image" Target="../media/image60.png" /><Relationship Id="rId9" Type="http://schemas.openxmlformats.org/officeDocument/2006/relationships/image" Target="../media/image65.png" /></Relationships>
</file>

<file path=ppt/slides/_rels/slide19.xml.rels><?xml version="1.0" encoding="UTF-8" standalone="yes"?>
<Relationships xmlns="http://schemas.openxmlformats.org/package/2006/relationships"><Relationship Id="rId8" Type="http://schemas.openxmlformats.org/officeDocument/2006/relationships/image" Target="../media/image64.png" /><Relationship Id="rId3" Type="http://schemas.openxmlformats.org/officeDocument/2006/relationships/image" Target="../media/image59.png" /><Relationship Id="rId7" Type="http://schemas.openxmlformats.org/officeDocument/2006/relationships/image" Target="../media/image63.png" /><Relationship Id="rId2" Type="http://schemas.openxmlformats.org/officeDocument/2006/relationships/image" Target="../media/image58.png" /><Relationship Id="rId1" Type="http://schemas.openxmlformats.org/officeDocument/2006/relationships/slideLayout" Target="../slideLayouts/slideLayout2.xml" /><Relationship Id="rId6" Type="http://schemas.openxmlformats.org/officeDocument/2006/relationships/image" Target="../media/image62.png" /><Relationship Id="rId5" Type="http://schemas.openxmlformats.org/officeDocument/2006/relationships/image" Target="../media/image61.png" /><Relationship Id="rId4" Type="http://schemas.openxmlformats.org/officeDocument/2006/relationships/image" Target="../media/image60.png" /><Relationship Id="rId9" Type="http://schemas.openxmlformats.org/officeDocument/2006/relationships/image" Target="../media/image65.png" /></Relationships>
</file>

<file path=ppt/slides/_rels/slide2.xml.rels><?xml version="1.0" encoding="UTF-8" standalone="yes"?>
<Relationships xmlns="http://schemas.openxmlformats.org/package/2006/relationships"><Relationship Id="rId3" Type="http://schemas.openxmlformats.org/officeDocument/2006/relationships/image" Target="../media/image19.png" /><Relationship Id="rId7" Type="http://schemas.openxmlformats.org/officeDocument/2006/relationships/image" Target="../media/image23.jp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22.svg" /><Relationship Id="rId5" Type="http://schemas.openxmlformats.org/officeDocument/2006/relationships/image" Target="../media/image21.png" /><Relationship Id="rId4" Type="http://schemas.openxmlformats.org/officeDocument/2006/relationships/image" Target="../media/image20.svg" /></Relationships>
</file>

<file path=ppt/slides/_rels/slide20.xml.rels><?xml version="1.0" encoding="UTF-8" standalone="yes"?>
<Relationships xmlns="http://schemas.openxmlformats.org/package/2006/relationships"><Relationship Id="rId8" Type="http://schemas.openxmlformats.org/officeDocument/2006/relationships/image" Target="../media/image64.png" /><Relationship Id="rId3" Type="http://schemas.openxmlformats.org/officeDocument/2006/relationships/image" Target="../media/image59.png" /><Relationship Id="rId7" Type="http://schemas.openxmlformats.org/officeDocument/2006/relationships/image" Target="../media/image63.png" /><Relationship Id="rId2" Type="http://schemas.openxmlformats.org/officeDocument/2006/relationships/image" Target="../media/image58.png" /><Relationship Id="rId1" Type="http://schemas.openxmlformats.org/officeDocument/2006/relationships/slideLayout" Target="../slideLayouts/slideLayout2.xml" /><Relationship Id="rId6" Type="http://schemas.openxmlformats.org/officeDocument/2006/relationships/image" Target="../media/image62.png" /><Relationship Id="rId5" Type="http://schemas.openxmlformats.org/officeDocument/2006/relationships/image" Target="../media/image61.png" /><Relationship Id="rId4" Type="http://schemas.openxmlformats.org/officeDocument/2006/relationships/image" Target="../media/image60.png" /><Relationship Id="rId9" Type="http://schemas.openxmlformats.org/officeDocument/2006/relationships/image" Target="../media/image65.png" /></Relationships>
</file>

<file path=ppt/slides/_rels/slide21.xml.rels><?xml version="1.0" encoding="UTF-8" standalone="yes"?>
<Relationships xmlns="http://schemas.openxmlformats.org/package/2006/relationships"><Relationship Id="rId8" Type="http://schemas.openxmlformats.org/officeDocument/2006/relationships/image" Target="../media/image72.png" /><Relationship Id="rId3" Type="http://schemas.openxmlformats.org/officeDocument/2006/relationships/image" Target="../media/image67.png" /><Relationship Id="rId7" Type="http://schemas.openxmlformats.org/officeDocument/2006/relationships/image" Target="../media/image71.png" /><Relationship Id="rId2" Type="http://schemas.openxmlformats.org/officeDocument/2006/relationships/image" Target="../media/image66.jpg" /><Relationship Id="rId1" Type="http://schemas.openxmlformats.org/officeDocument/2006/relationships/slideLayout" Target="../slideLayouts/slideLayout2.xml" /><Relationship Id="rId6" Type="http://schemas.openxmlformats.org/officeDocument/2006/relationships/image" Target="../media/image70.png" /><Relationship Id="rId5" Type="http://schemas.openxmlformats.org/officeDocument/2006/relationships/image" Target="../media/image69.png" /><Relationship Id="rId4" Type="http://schemas.openxmlformats.org/officeDocument/2006/relationships/image" Target="../media/image68.png" /><Relationship Id="rId9" Type="http://schemas.openxmlformats.org/officeDocument/2006/relationships/image" Target="../media/image73.png" /></Relationships>
</file>

<file path=ppt/slides/_rels/slide22.xml.rels><?xml version="1.0" encoding="UTF-8" standalone="yes"?>
<Relationships xmlns="http://schemas.openxmlformats.org/package/2006/relationships"><Relationship Id="rId8" Type="http://schemas.openxmlformats.org/officeDocument/2006/relationships/image" Target="../media/image72.png" /><Relationship Id="rId3" Type="http://schemas.openxmlformats.org/officeDocument/2006/relationships/image" Target="../media/image67.png" /><Relationship Id="rId7" Type="http://schemas.openxmlformats.org/officeDocument/2006/relationships/image" Target="../media/image71.png" /><Relationship Id="rId2" Type="http://schemas.openxmlformats.org/officeDocument/2006/relationships/image" Target="../media/image66.jpg" /><Relationship Id="rId1" Type="http://schemas.openxmlformats.org/officeDocument/2006/relationships/slideLayout" Target="../slideLayouts/slideLayout2.xml" /><Relationship Id="rId6" Type="http://schemas.openxmlformats.org/officeDocument/2006/relationships/image" Target="../media/image70.png" /><Relationship Id="rId5" Type="http://schemas.openxmlformats.org/officeDocument/2006/relationships/image" Target="../media/image69.png" /><Relationship Id="rId4" Type="http://schemas.openxmlformats.org/officeDocument/2006/relationships/image" Target="../media/image68.png" /><Relationship Id="rId9" Type="http://schemas.openxmlformats.org/officeDocument/2006/relationships/image" Target="../media/image73.png" /></Relationships>
</file>

<file path=ppt/slides/_rels/slide23.xml.rels><?xml version="1.0" encoding="UTF-8" standalone="yes"?>
<Relationships xmlns="http://schemas.openxmlformats.org/package/2006/relationships"><Relationship Id="rId8" Type="http://schemas.openxmlformats.org/officeDocument/2006/relationships/image" Target="../media/image72.png" /><Relationship Id="rId3" Type="http://schemas.openxmlformats.org/officeDocument/2006/relationships/image" Target="../media/image67.png" /><Relationship Id="rId7" Type="http://schemas.openxmlformats.org/officeDocument/2006/relationships/image" Target="../media/image71.png" /><Relationship Id="rId2" Type="http://schemas.openxmlformats.org/officeDocument/2006/relationships/image" Target="../media/image66.jpg" /><Relationship Id="rId1" Type="http://schemas.openxmlformats.org/officeDocument/2006/relationships/slideLayout" Target="../slideLayouts/slideLayout2.xml" /><Relationship Id="rId6" Type="http://schemas.openxmlformats.org/officeDocument/2006/relationships/image" Target="../media/image70.png" /><Relationship Id="rId5" Type="http://schemas.openxmlformats.org/officeDocument/2006/relationships/image" Target="../media/image69.png" /><Relationship Id="rId4" Type="http://schemas.openxmlformats.org/officeDocument/2006/relationships/image" Target="../media/image68.png" /><Relationship Id="rId9" Type="http://schemas.openxmlformats.org/officeDocument/2006/relationships/image" Target="../media/image73.png" /></Relationships>
</file>

<file path=ppt/slides/_rels/slide24.xml.rels><?xml version="1.0" encoding="UTF-8" standalone="yes"?>
<Relationships xmlns="http://schemas.openxmlformats.org/package/2006/relationships"><Relationship Id="rId8" Type="http://schemas.openxmlformats.org/officeDocument/2006/relationships/image" Target="../media/image72.png" /><Relationship Id="rId3" Type="http://schemas.openxmlformats.org/officeDocument/2006/relationships/image" Target="../media/image67.png" /><Relationship Id="rId7" Type="http://schemas.openxmlformats.org/officeDocument/2006/relationships/image" Target="../media/image71.png" /><Relationship Id="rId2" Type="http://schemas.openxmlformats.org/officeDocument/2006/relationships/image" Target="../media/image66.jpg" /><Relationship Id="rId1" Type="http://schemas.openxmlformats.org/officeDocument/2006/relationships/slideLayout" Target="../slideLayouts/slideLayout2.xml" /><Relationship Id="rId6" Type="http://schemas.openxmlformats.org/officeDocument/2006/relationships/image" Target="../media/image70.png" /><Relationship Id="rId5" Type="http://schemas.openxmlformats.org/officeDocument/2006/relationships/image" Target="../media/image69.png" /><Relationship Id="rId4" Type="http://schemas.openxmlformats.org/officeDocument/2006/relationships/image" Target="../media/image68.png" /><Relationship Id="rId9" Type="http://schemas.openxmlformats.org/officeDocument/2006/relationships/image" Target="../media/image73.png" /></Relationships>
</file>

<file path=ppt/slides/_rels/slide25.xml.rels><?xml version="1.0" encoding="UTF-8" standalone="yes"?>
<Relationships xmlns="http://schemas.openxmlformats.org/package/2006/relationships"><Relationship Id="rId8" Type="http://schemas.openxmlformats.org/officeDocument/2006/relationships/image" Target="../media/image72.png" /><Relationship Id="rId3" Type="http://schemas.openxmlformats.org/officeDocument/2006/relationships/image" Target="../media/image67.png" /><Relationship Id="rId7" Type="http://schemas.openxmlformats.org/officeDocument/2006/relationships/image" Target="../media/image71.png" /><Relationship Id="rId2" Type="http://schemas.openxmlformats.org/officeDocument/2006/relationships/image" Target="../media/image66.jpg" /><Relationship Id="rId1" Type="http://schemas.openxmlformats.org/officeDocument/2006/relationships/slideLayout" Target="../slideLayouts/slideLayout2.xml" /><Relationship Id="rId6" Type="http://schemas.openxmlformats.org/officeDocument/2006/relationships/image" Target="../media/image70.png" /><Relationship Id="rId5" Type="http://schemas.openxmlformats.org/officeDocument/2006/relationships/image" Target="../media/image69.png" /><Relationship Id="rId4" Type="http://schemas.openxmlformats.org/officeDocument/2006/relationships/image" Target="../media/image68.png" /><Relationship Id="rId9" Type="http://schemas.openxmlformats.org/officeDocument/2006/relationships/image" Target="../media/image73.png" /></Relationships>
</file>

<file path=ppt/slides/_rels/slide26.xml.rels><?xml version="1.0" encoding="UTF-8" standalone="yes"?>
<Relationships xmlns="http://schemas.openxmlformats.org/package/2006/relationships"><Relationship Id="rId8" Type="http://schemas.openxmlformats.org/officeDocument/2006/relationships/image" Target="../media/image72.png" /><Relationship Id="rId3" Type="http://schemas.openxmlformats.org/officeDocument/2006/relationships/image" Target="../media/image67.png" /><Relationship Id="rId7" Type="http://schemas.openxmlformats.org/officeDocument/2006/relationships/image" Target="../media/image71.png" /><Relationship Id="rId2" Type="http://schemas.openxmlformats.org/officeDocument/2006/relationships/image" Target="../media/image66.jpg" /><Relationship Id="rId1" Type="http://schemas.openxmlformats.org/officeDocument/2006/relationships/slideLayout" Target="../slideLayouts/slideLayout2.xml" /><Relationship Id="rId6" Type="http://schemas.openxmlformats.org/officeDocument/2006/relationships/image" Target="../media/image70.png" /><Relationship Id="rId5" Type="http://schemas.openxmlformats.org/officeDocument/2006/relationships/image" Target="../media/image69.png" /><Relationship Id="rId4" Type="http://schemas.openxmlformats.org/officeDocument/2006/relationships/image" Target="../media/image68.png" /><Relationship Id="rId9" Type="http://schemas.openxmlformats.org/officeDocument/2006/relationships/image" Target="../media/image73.png" /></Relationships>
</file>

<file path=ppt/slides/_rels/slide27.xml.rels><?xml version="1.0" encoding="UTF-8" standalone="yes"?>
<Relationships xmlns="http://schemas.openxmlformats.org/package/2006/relationships"><Relationship Id="rId8" Type="http://schemas.openxmlformats.org/officeDocument/2006/relationships/image" Target="../media/image72.png" /><Relationship Id="rId3" Type="http://schemas.openxmlformats.org/officeDocument/2006/relationships/image" Target="../media/image67.png" /><Relationship Id="rId7" Type="http://schemas.openxmlformats.org/officeDocument/2006/relationships/image" Target="../media/image71.png" /><Relationship Id="rId2" Type="http://schemas.openxmlformats.org/officeDocument/2006/relationships/image" Target="../media/image66.jpg" /><Relationship Id="rId1" Type="http://schemas.openxmlformats.org/officeDocument/2006/relationships/slideLayout" Target="../slideLayouts/slideLayout2.xml" /><Relationship Id="rId6" Type="http://schemas.openxmlformats.org/officeDocument/2006/relationships/image" Target="../media/image70.png" /><Relationship Id="rId5" Type="http://schemas.openxmlformats.org/officeDocument/2006/relationships/image" Target="../media/image69.png" /><Relationship Id="rId10" Type="http://schemas.openxmlformats.org/officeDocument/2006/relationships/image" Target="../media/image74.png" /><Relationship Id="rId4" Type="http://schemas.openxmlformats.org/officeDocument/2006/relationships/image" Target="../media/image68.png" /><Relationship Id="rId9" Type="http://schemas.openxmlformats.org/officeDocument/2006/relationships/image" Target="../media/image73.png" /></Relationships>
</file>

<file path=ppt/slides/_rels/slide28.xml.rels><?xml version="1.0" encoding="UTF-8" standalone="yes"?>
<Relationships xmlns="http://schemas.openxmlformats.org/package/2006/relationships"><Relationship Id="rId3" Type="http://schemas.openxmlformats.org/officeDocument/2006/relationships/image" Target="../media/image76.svg" /><Relationship Id="rId2" Type="http://schemas.openxmlformats.org/officeDocument/2006/relationships/image" Target="../media/image75.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1.xml" /><Relationship Id="rId4" Type="http://schemas.openxmlformats.org/officeDocument/2006/relationships/image" Target="../media/image24.png" /></Relationships>
</file>

<file path=ppt/slides/_rels/slide4.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image" Target="../media/image29.png" /><Relationship Id="rId5" Type="http://schemas.openxmlformats.org/officeDocument/2006/relationships/image" Target="../media/image28.svg" /><Relationship Id="rId4" Type="http://schemas.openxmlformats.org/officeDocument/2006/relationships/image" Target="../media/image27.png" /></Relationships>
</file>

<file path=ppt/slides/_rels/slide5.xml.rels><?xml version="1.0" encoding="UTF-8" standalone="yes"?>
<Relationships xmlns="http://schemas.openxmlformats.org/package/2006/relationships"><Relationship Id="rId8" Type="http://schemas.openxmlformats.org/officeDocument/2006/relationships/image" Target="../media/image36.png" /><Relationship Id="rId13" Type="http://schemas.openxmlformats.org/officeDocument/2006/relationships/image" Target="../media/image41.svg" /><Relationship Id="rId3" Type="http://schemas.openxmlformats.org/officeDocument/2006/relationships/image" Target="../media/image31.svg" /><Relationship Id="rId7" Type="http://schemas.openxmlformats.org/officeDocument/2006/relationships/image" Target="../media/image35.svg" /><Relationship Id="rId12" Type="http://schemas.openxmlformats.org/officeDocument/2006/relationships/image" Target="../media/image40.png" /><Relationship Id="rId17" Type="http://schemas.openxmlformats.org/officeDocument/2006/relationships/image" Target="../media/image45.svg" /><Relationship Id="rId2" Type="http://schemas.openxmlformats.org/officeDocument/2006/relationships/image" Target="../media/image30.png" /><Relationship Id="rId16" Type="http://schemas.openxmlformats.org/officeDocument/2006/relationships/image" Target="../media/image44.png" /><Relationship Id="rId1" Type="http://schemas.openxmlformats.org/officeDocument/2006/relationships/slideLayout" Target="../slideLayouts/slideLayout1.xml" /><Relationship Id="rId6" Type="http://schemas.openxmlformats.org/officeDocument/2006/relationships/image" Target="../media/image34.png" /><Relationship Id="rId11" Type="http://schemas.openxmlformats.org/officeDocument/2006/relationships/image" Target="../media/image39.svg" /><Relationship Id="rId5" Type="http://schemas.openxmlformats.org/officeDocument/2006/relationships/image" Target="../media/image33.svg" /><Relationship Id="rId15" Type="http://schemas.openxmlformats.org/officeDocument/2006/relationships/image" Target="../media/image43.svg" /><Relationship Id="rId10" Type="http://schemas.openxmlformats.org/officeDocument/2006/relationships/image" Target="../media/image38.png" /><Relationship Id="rId4" Type="http://schemas.openxmlformats.org/officeDocument/2006/relationships/image" Target="../media/image32.png" /><Relationship Id="rId9" Type="http://schemas.openxmlformats.org/officeDocument/2006/relationships/image" Target="../media/image37.svg" /><Relationship Id="rId14" Type="http://schemas.openxmlformats.org/officeDocument/2006/relationships/image" Target="../media/image42.png" /></Relationships>
</file>

<file path=ppt/slides/_rels/slide6.xml.rels><?xml version="1.0" encoding="UTF-8" standalone="yes"?>
<Relationships xmlns="http://schemas.openxmlformats.org/package/2006/relationships"><Relationship Id="rId2" Type="http://schemas.openxmlformats.org/officeDocument/2006/relationships/image" Target="../media/image46.jpg"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47.png" /><Relationship Id="rId1" Type="http://schemas.openxmlformats.org/officeDocument/2006/relationships/slideLayout" Target="../slideLayouts/slideLayout1.xml" /><Relationship Id="rId4" Type="http://schemas.openxmlformats.org/officeDocument/2006/relationships/image" Target="../media/image49.sv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443736" y="4360529"/>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330124" y="2986679"/>
            <a:ext cx="13627752" cy="4045900"/>
          </a:xfrm>
          <a:prstGeom prst="rect">
            <a:avLst/>
          </a:prstGeom>
        </p:spPr>
        <p:txBody>
          <a:bodyPr lIns="0" tIns="0" rIns="0" bIns="0" rtlCol="0" anchor="t">
            <a:spAutoFit/>
          </a:bodyPr>
          <a:lstStyle/>
          <a:p>
            <a:pPr algn="ctr">
              <a:lnSpc>
                <a:spcPts val="10449"/>
              </a:lnSpc>
            </a:pPr>
            <a:r>
              <a:rPr lang="en-US" sz="10449">
                <a:solidFill>
                  <a:srgbClr val="B5838D"/>
                </a:solidFill>
                <a:latin typeface="Wedges"/>
                <a:ea typeface="Wedges"/>
                <a:cs typeface="Wedges"/>
                <a:sym typeface="Wedges"/>
              </a:rPr>
              <a:t>Protection of endangered species</a:t>
            </a:r>
          </a:p>
        </p:txBody>
      </p:sp>
      <p:sp>
        <p:nvSpPr>
          <p:cNvPr id="4" name="Freeform 4"/>
          <p:cNvSpPr/>
          <p:nvPr/>
        </p:nvSpPr>
        <p:spPr>
          <a:xfrm rot="-2779055">
            <a:off x="13351800" y="-5094162"/>
            <a:ext cx="7814999" cy="12245725"/>
          </a:xfrm>
          <a:custGeom>
            <a:avLst/>
            <a:gdLst/>
            <a:ahLst/>
            <a:cxnLst/>
            <a:rect l="l" t="t" r="r" b="b"/>
            <a:pathLst>
              <a:path w="7814999" h="12245725">
                <a:moveTo>
                  <a:pt x="0" y="0"/>
                </a:moveTo>
                <a:lnTo>
                  <a:pt x="7815000" y="0"/>
                </a:lnTo>
                <a:lnTo>
                  <a:pt x="7815000" y="12245724"/>
                </a:lnTo>
                <a:lnTo>
                  <a:pt x="0" y="12245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7457531">
            <a:off x="13453750" y="636873"/>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4630400" y="1961735"/>
            <a:ext cx="7315200" cy="3604399"/>
          </a:xfrm>
          <a:custGeom>
            <a:avLst/>
            <a:gdLst/>
            <a:ahLst/>
            <a:cxnLst/>
            <a:rect l="l" t="t" r="r" b="b"/>
            <a:pathLst>
              <a:path w="7315200" h="3604399">
                <a:moveTo>
                  <a:pt x="0" y="0"/>
                </a:moveTo>
                <a:lnTo>
                  <a:pt x="7315200" y="0"/>
                </a:lnTo>
                <a:lnTo>
                  <a:pt x="7315200" y="3604398"/>
                </a:lnTo>
                <a:lnTo>
                  <a:pt x="0" y="36043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3259984" y="2299625"/>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TextBox 14"/>
          <p:cNvSpPr txBox="1"/>
          <p:nvPr/>
        </p:nvSpPr>
        <p:spPr>
          <a:xfrm>
            <a:off x="3283182" y="8389940"/>
            <a:ext cx="11745176" cy="448265"/>
          </a:xfrm>
          <a:prstGeom prst="rect">
            <a:avLst/>
          </a:prstGeom>
        </p:spPr>
        <p:txBody>
          <a:bodyPr lIns="0" tIns="0" rIns="0" bIns="0" rtlCol="0" anchor="t">
            <a:spAutoFit/>
          </a:bodyPr>
          <a:lstStyle/>
          <a:p>
            <a:pPr algn="ctr">
              <a:lnSpc>
                <a:spcPts val="3399"/>
              </a:lnSpc>
            </a:pPr>
            <a:r>
              <a:rPr lang="en-US" sz="3399">
                <a:solidFill>
                  <a:srgbClr val="805A62"/>
                </a:solidFill>
                <a:latin typeface="Noto Sans"/>
                <a:ea typeface="Noto Sans"/>
                <a:cs typeface="Noto Sans"/>
                <a:sym typeface="Noto Sans"/>
              </a:rPr>
              <a:t>Presented by DTIL Group Number 16</a:t>
            </a:r>
          </a:p>
        </p:txBody>
      </p:sp>
      <p:sp>
        <p:nvSpPr>
          <p:cNvPr id="15" name="Freeform 15"/>
          <p:cNvSpPr/>
          <p:nvPr/>
        </p:nvSpPr>
        <p:spPr>
          <a:xfrm>
            <a:off x="6571667" y="-195333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6" name="TextBox 16"/>
          <p:cNvSpPr txBox="1"/>
          <p:nvPr/>
        </p:nvSpPr>
        <p:spPr>
          <a:xfrm>
            <a:off x="6242538" y="778550"/>
            <a:ext cx="5802923" cy="88702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ECO WARRIORS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6E8"/>
        </a:solidFill>
        <a:effectLst/>
      </p:bgPr>
    </p:bg>
    <p:spTree>
      <p:nvGrpSpPr>
        <p:cNvPr id="1" name=""/>
        <p:cNvGrpSpPr/>
        <p:nvPr/>
      </p:nvGrpSpPr>
      <p:grpSpPr>
        <a:xfrm>
          <a:off x="0" y="0"/>
          <a:ext cx="0" cy="0"/>
          <a:chOff x="0" y="0"/>
          <a:chExt cx="0" cy="0"/>
        </a:xfrm>
      </p:grpSpPr>
      <p:grpSp>
        <p:nvGrpSpPr>
          <p:cNvPr id="2" name="Group 2"/>
          <p:cNvGrpSpPr/>
          <p:nvPr/>
        </p:nvGrpSpPr>
        <p:grpSpPr>
          <a:xfrm>
            <a:off x="255501" y="4382345"/>
            <a:ext cx="8906755" cy="3740490"/>
            <a:chOff x="0" y="0"/>
            <a:chExt cx="13916493" cy="5844385"/>
          </a:xfrm>
        </p:grpSpPr>
        <p:sp>
          <p:nvSpPr>
            <p:cNvPr id="3" name="Freeform 3"/>
            <p:cNvSpPr/>
            <p:nvPr/>
          </p:nvSpPr>
          <p:spPr>
            <a:xfrm>
              <a:off x="0" y="0"/>
              <a:ext cx="13916493" cy="5844385"/>
            </a:xfrm>
            <a:custGeom>
              <a:avLst/>
              <a:gdLst/>
              <a:ahLst/>
              <a:cxnLst/>
              <a:rect l="l" t="t" r="r" b="b"/>
              <a:pathLst>
                <a:path w="13916493" h="5844385">
                  <a:moveTo>
                    <a:pt x="0" y="0"/>
                  </a:moveTo>
                  <a:lnTo>
                    <a:pt x="0" y="5844385"/>
                  </a:lnTo>
                  <a:lnTo>
                    <a:pt x="13916493" y="5844385"/>
                  </a:lnTo>
                  <a:lnTo>
                    <a:pt x="13916493" y="0"/>
                  </a:lnTo>
                  <a:lnTo>
                    <a:pt x="0" y="0"/>
                  </a:lnTo>
                  <a:close/>
                  <a:moveTo>
                    <a:pt x="13855533" y="5783425"/>
                  </a:moveTo>
                  <a:lnTo>
                    <a:pt x="59690" y="5783425"/>
                  </a:lnTo>
                  <a:lnTo>
                    <a:pt x="59690" y="59690"/>
                  </a:lnTo>
                  <a:lnTo>
                    <a:pt x="13855533" y="59690"/>
                  </a:lnTo>
                  <a:lnTo>
                    <a:pt x="13855533" y="5783425"/>
                  </a:lnTo>
                  <a:close/>
                </a:path>
              </a:pathLst>
            </a:custGeom>
            <a:solidFill>
              <a:srgbClr val="1A1D1E"/>
            </a:solidFill>
          </p:spPr>
        </p:sp>
      </p:grpSp>
      <p:grpSp>
        <p:nvGrpSpPr>
          <p:cNvPr id="4" name="Group 4"/>
          <p:cNvGrpSpPr/>
          <p:nvPr/>
        </p:nvGrpSpPr>
        <p:grpSpPr>
          <a:xfrm>
            <a:off x="255501" y="655712"/>
            <a:ext cx="8906755" cy="3512587"/>
            <a:chOff x="0" y="0"/>
            <a:chExt cx="13916493" cy="5488294"/>
          </a:xfrm>
        </p:grpSpPr>
        <p:sp>
          <p:nvSpPr>
            <p:cNvPr id="5" name="Freeform 5"/>
            <p:cNvSpPr/>
            <p:nvPr/>
          </p:nvSpPr>
          <p:spPr>
            <a:xfrm>
              <a:off x="0" y="0"/>
              <a:ext cx="13916493" cy="5488294"/>
            </a:xfrm>
            <a:custGeom>
              <a:avLst/>
              <a:gdLst/>
              <a:ahLst/>
              <a:cxnLst/>
              <a:rect l="l" t="t" r="r" b="b"/>
              <a:pathLst>
                <a:path w="13916493" h="5488294">
                  <a:moveTo>
                    <a:pt x="0" y="0"/>
                  </a:moveTo>
                  <a:lnTo>
                    <a:pt x="0" y="5488294"/>
                  </a:lnTo>
                  <a:lnTo>
                    <a:pt x="13916493" y="5488294"/>
                  </a:lnTo>
                  <a:lnTo>
                    <a:pt x="13916493" y="0"/>
                  </a:lnTo>
                  <a:lnTo>
                    <a:pt x="0" y="0"/>
                  </a:lnTo>
                  <a:close/>
                  <a:moveTo>
                    <a:pt x="13855533" y="5427334"/>
                  </a:moveTo>
                  <a:lnTo>
                    <a:pt x="59690" y="5427334"/>
                  </a:lnTo>
                  <a:lnTo>
                    <a:pt x="59690" y="59690"/>
                  </a:lnTo>
                  <a:lnTo>
                    <a:pt x="13855533" y="59690"/>
                  </a:lnTo>
                  <a:lnTo>
                    <a:pt x="13855533" y="5427334"/>
                  </a:lnTo>
                  <a:close/>
                </a:path>
              </a:pathLst>
            </a:custGeom>
            <a:solidFill>
              <a:srgbClr val="1A1D1E"/>
            </a:solidFill>
          </p:spPr>
        </p:sp>
      </p:grpSp>
      <p:grpSp>
        <p:nvGrpSpPr>
          <p:cNvPr id="6" name="Group 6"/>
          <p:cNvGrpSpPr/>
          <p:nvPr/>
        </p:nvGrpSpPr>
        <p:grpSpPr>
          <a:xfrm>
            <a:off x="9370783" y="655712"/>
            <a:ext cx="8683840" cy="2492853"/>
            <a:chOff x="0" y="0"/>
            <a:chExt cx="13568196" cy="3894996"/>
          </a:xfrm>
        </p:grpSpPr>
        <p:sp>
          <p:nvSpPr>
            <p:cNvPr id="7" name="Freeform 7"/>
            <p:cNvSpPr/>
            <p:nvPr/>
          </p:nvSpPr>
          <p:spPr>
            <a:xfrm>
              <a:off x="0" y="0"/>
              <a:ext cx="13568197" cy="3894996"/>
            </a:xfrm>
            <a:custGeom>
              <a:avLst/>
              <a:gdLst/>
              <a:ahLst/>
              <a:cxnLst/>
              <a:rect l="l" t="t" r="r" b="b"/>
              <a:pathLst>
                <a:path w="13568197" h="3894996">
                  <a:moveTo>
                    <a:pt x="0" y="0"/>
                  </a:moveTo>
                  <a:lnTo>
                    <a:pt x="0" y="3894996"/>
                  </a:lnTo>
                  <a:lnTo>
                    <a:pt x="13568197" y="3894996"/>
                  </a:lnTo>
                  <a:lnTo>
                    <a:pt x="13568197" y="0"/>
                  </a:lnTo>
                  <a:lnTo>
                    <a:pt x="0" y="0"/>
                  </a:lnTo>
                  <a:close/>
                  <a:moveTo>
                    <a:pt x="13507236" y="3834036"/>
                  </a:moveTo>
                  <a:lnTo>
                    <a:pt x="59690" y="3834036"/>
                  </a:lnTo>
                  <a:lnTo>
                    <a:pt x="59690" y="59690"/>
                  </a:lnTo>
                  <a:lnTo>
                    <a:pt x="13507236" y="59690"/>
                  </a:lnTo>
                  <a:lnTo>
                    <a:pt x="13507236" y="3834036"/>
                  </a:lnTo>
                  <a:close/>
                </a:path>
              </a:pathLst>
            </a:custGeom>
            <a:solidFill>
              <a:srgbClr val="1A1D1E"/>
            </a:solidFill>
          </p:spPr>
        </p:sp>
      </p:grpSp>
      <p:grpSp>
        <p:nvGrpSpPr>
          <p:cNvPr id="8" name="Group 8"/>
          <p:cNvGrpSpPr/>
          <p:nvPr/>
        </p:nvGrpSpPr>
        <p:grpSpPr>
          <a:xfrm>
            <a:off x="9370783" y="5976423"/>
            <a:ext cx="8683840" cy="2146412"/>
            <a:chOff x="0" y="0"/>
            <a:chExt cx="13568196" cy="3353694"/>
          </a:xfrm>
        </p:grpSpPr>
        <p:sp>
          <p:nvSpPr>
            <p:cNvPr id="9" name="Freeform 9"/>
            <p:cNvSpPr/>
            <p:nvPr/>
          </p:nvSpPr>
          <p:spPr>
            <a:xfrm>
              <a:off x="0" y="0"/>
              <a:ext cx="13568197" cy="3353694"/>
            </a:xfrm>
            <a:custGeom>
              <a:avLst/>
              <a:gdLst/>
              <a:ahLst/>
              <a:cxnLst/>
              <a:rect l="l" t="t" r="r" b="b"/>
              <a:pathLst>
                <a:path w="13568197" h="3353694">
                  <a:moveTo>
                    <a:pt x="0" y="0"/>
                  </a:moveTo>
                  <a:lnTo>
                    <a:pt x="0" y="3353694"/>
                  </a:lnTo>
                  <a:lnTo>
                    <a:pt x="13568197" y="3353694"/>
                  </a:lnTo>
                  <a:lnTo>
                    <a:pt x="13568197" y="0"/>
                  </a:lnTo>
                  <a:lnTo>
                    <a:pt x="0" y="0"/>
                  </a:lnTo>
                  <a:close/>
                  <a:moveTo>
                    <a:pt x="13507236" y="3292734"/>
                  </a:moveTo>
                  <a:lnTo>
                    <a:pt x="59690" y="3292734"/>
                  </a:lnTo>
                  <a:lnTo>
                    <a:pt x="59690" y="59690"/>
                  </a:lnTo>
                  <a:lnTo>
                    <a:pt x="13507236" y="59690"/>
                  </a:lnTo>
                  <a:lnTo>
                    <a:pt x="13507236" y="3292734"/>
                  </a:lnTo>
                  <a:close/>
                </a:path>
              </a:pathLst>
            </a:custGeom>
            <a:solidFill>
              <a:srgbClr val="1A1D1E"/>
            </a:solidFill>
          </p:spPr>
        </p:sp>
      </p:grpSp>
      <p:grpSp>
        <p:nvGrpSpPr>
          <p:cNvPr id="10" name="Group 10"/>
          <p:cNvGrpSpPr/>
          <p:nvPr/>
        </p:nvGrpSpPr>
        <p:grpSpPr>
          <a:xfrm>
            <a:off x="9371806" y="3273188"/>
            <a:ext cx="8682818" cy="2492853"/>
            <a:chOff x="0" y="0"/>
            <a:chExt cx="13566598" cy="3894996"/>
          </a:xfrm>
        </p:grpSpPr>
        <p:sp>
          <p:nvSpPr>
            <p:cNvPr id="11" name="Freeform 11"/>
            <p:cNvSpPr/>
            <p:nvPr/>
          </p:nvSpPr>
          <p:spPr>
            <a:xfrm>
              <a:off x="0" y="0"/>
              <a:ext cx="13566598" cy="3894996"/>
            </a:xfrm>
            <a:custGeom>
              <a:avLst/>
              <a:gdLst/>
              <a:ahLst/>
              <a:cxnLst/>
              <a:rect l="l" t="t" r="r" b="b"/>
              <a:pathLst>
                <a:path w="13566598" h="3894996">
                  <a:moveTo>
                    <a:pt x="0" y="0"/>
                  </a:moveTo>
                  <a:lnTo>
                    <a:pt x="0" y="3894996"/>
                  </a:lnTo>
                  <a:lnTo>
                    <a:pt x="13566598" y="3894996"/>
                  </a:lnTo>
                  <a:lnTo>
                    <a:pt x="13566598" y="0"/>
                  </a:lnTo>
                  <a:lnTo>
                    <a:pt x="0" y="0"/>
                  </a:lnTo>
                  <a:close/>
                  <a:moveTo>
                    <a:pt x="13505638" y="3834036"/>
                  </a:moveTo>
                  <a:lnTo>
                    <a:pt x="59690" y="3834036"/>
                  </a:lnTo>
                  <a:lnTo>
                    <a:pt x="59690" y="59690"/>
                  </a:lnTo>
                  <a:lnTo>
                    <a:pt x="13505638" y="59690"/>
                  </a:lnTo>
                  <a:lnTo>
                    <a:pt x="13505638" y="3834036"/>
                  </a:lnTo>
                  <a:close/>
                </a:path>
              </a:pathLst>
            </a:custGeom>
            <a:solidFill>
              <a:srgbClr val="1A1D1E"/>
            </a:solidFill>
          </p:spPr>
        </p:sp>
      </p:grpSp>
      <p:grpSp>
        <p:nvGrpSpPr>
          <p:cNvPr id="12" name="Group 12"/>
          <p:cNvGrpSpPr/>
          <p:nvPr/>
        </p:nvGrpSpPr>
        <p:grpSpPr>
          <a:xfrm>
            <a:off x="9371806" y="680763"/>
            <a:ext cx="8682818" cy="2398351"/>
            <a:chOff x="0" y="0"/>
            <a:chExt cx="11577090" cy="3197801"/>
          </a:xfrm>
        </p:grpSpPr>
        <p:sp>
          <p:nvSpPr>
            <p:cNvPr id="13" name="TextBox 13"/>
            <p:cNvSpPr txBox="1"/>
            <p:nvPr/>
          </p:nvSpPr>
          <p:spPr>
            <a:xfrm>
              <a:off x="0" y="-38100"/>
              <a:ext cx="11577090"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Motivation</a:t>
              </a:r>
            </a:p>
          </p:txBody>
        </p:sp>
        <p:sp>
          <p:nvSpPr>
            <p:cNvPr id="14" name="TextBox 14"/>
            <p:cNvSpPr txBox="1"/>
            <p:nvPr/>
          </p:nvSpPr>
          <p:spPr>
            <a:xfrm>
              <a:off x="0" y="898354"/>
              <a:ext cx="11577090" cy="2299448"/>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Move out of daily routine and connected with nature.</a:t>
              </a:r>
            </a:p>
            <a:p>
              <a:pPr marL="539749" lvl="1" indent="-269875" algn="l">
                <a:lnSpc>
                  <a:spcPts val="3499"/>
                </a:lnSpc>
                <a:buFont typeface="Arial"/>
                <a:buChar char="•"/>
              </a:pPr>
              <a:r>
                <a:rPr lang="en-US" sz="2499">
                  <a:solidFill>
                    <a:srgbClr val="1A1D1E"/>
                  </a:solidFill>
                  <a:latin typeface="Aileron"/>
                  <a:ea typeface="Aileron"/>
                  <a:cs typeface="Aileron"/>
                  <a:sym typeface="Aileron"/>
                </a:rPr>
                <a:t>Learn about different-different cultures and it’s eco-system across the world.</a:t>
              </a:r>
            </a:p>
            <a:p>
              <a:pPr marL="539749" lvl="1" indent="-269875" algn="l">
                <a:lnSpc>
                  <a:spcPts val="3499"/>
                </a:lnSpc>
                <a:buFont typeface="Arial"/>
                <a:buChar char="•"/>
              </a:pPr>
              <a:r>
                <a:rPr lang="en-US" sz="2499">
                  <a:solidFill>
                    <a:srgbClr val="1A1D1E"/>
                  </a:solidFill>
                  <a:latin typeface="Aileron"/>
                  <a:ea typeface="Aileron"/>
                  <a:cs typeface="Aileron"/>
                  <a:sym typeface="Aileron"/>
                </a:rPr>
                <a:t> Contribution to conservation efforts through tourism.</a:t>
              </a:r>
            </a:p>
          </p:txBody>
        </p:sp>
      </p:grpSp>
      <p:grpSp>
        <p:nvGrpSpPr>
          <p:cNvPr id="15" name="Group 15"/>
          <p:cNvGrpSpPr/>
          <p:nvPr/>
        </p:nvGrpSpPr>
        <p:grpSpPr>
          <a:xfrm>
            <a:off x="255501" y="680763"/>
            <a:ext cx="8652692" cy="2836443"/>
            <a:chOff x="0" y="0"/>
            <a:chExt cx="11536923" cy="3781924"/>
          </a:xfrm>
        </p:grpSpPr>
        <p:sp>
          <p:nvSpPr>
            <p:cNvPr id="16" name="TextBox 16"/>
            <p:cNvSpPr txBox="1"/>
            <p:nvPr/>
          </p:nvSpPr>
          <p:spPr>
            <a:xfrm>
              <a:off x="0" y="-38100"/>
              <a:ext cx="11536923"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Background</a:t>
              </a:r>
            </a:p>
          </p:txBody>
        </p:sp>
        <p:sp>
          <p:nvSpPr>
            <p:cNvPr id="17" name="TextBox 17"/>
            <p:cNvSpPr txBox="1"/>
            <p:nvPr/>
          </p:nvSpPr>
          <p:spPr>
            <a:xfrm>
              <a:off x="0" y="898354"/>
              <a:ext cx="11536923" cy="288357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Urban Resident with a growing appreciation for nature. </a:t>
              </a:r>
            </a:p>
            <a:p>
              <a:pPr marL="539749" lvl="1" indent="-269875" algn="l">
                <a:lnSpc>
                  <a:spcPts val="3499"/>
                </a:lnSpc>
                <a:buFont typeface="Arial"/>
                <a:buChar char="•"/>
              </a:pPr>
              <a:r>
                <a:rPr lang="en-US" sz="2499">
                  <a:solidFill>
                    <a:srgbClr val="1A1D1E"/>
                  </a:solidFill>
                  <a:latin typeface="Aileron"/>
                  <a:ea typeface="Aileron"/>
                  <a:cs typeface="Aileron"/>
                  <a:sym typeface="Aileron"/>
                </a:rPr>
                <a:t>Enjoy travelling and exploring new cultures.</a:t>
              </a:r>
            </a:p>
            <a:p>
              <a:pPr marL="539749" lvl="1" indent="-269875" algn="l">
                <a:lnSpc>
                  <a:spcPts val="3499"/>
                </a:lnSpc>
                <a:buFont typeface="Arial"/>
                <a:buChar char="•"/>
              </a:pPr>
              <a:r>
                <a:rPr lang="en-US" sz="2499">
                  <a:solidFill>
                    <a:srgbClr val="1A1D1E"/>
                  </a:solidFill>
                  <a:latin typeface="Aileron"/>
                  <a:ea typeface="Aileron"/>
                  <a:cs typeface="Aileron"/>
                  <a:sym typeface="Aileron"/>
                </a:rPr>
                <a:t>Concerned about environmental </a:t>
              </a:r>
            </a:p>
            <a:p>
              <a:pPr marL="539749" lvl="1" indent="-269875" algn="l">
                <a:lnSpc>
                  <a:spcPts val="3499"/>
                </a:lnSpc>
                <a:buFont typeface="Arial"/>
                <a:buChar char="•"/>
              </a:pPr>
              <a:r>
                <a:rPr lang="en-US" sz="2499">
                  <a:solidFill>
                    <a:srgbClr val="1A1D1E"/>
                  </a:solidFill>
                  <a:latin typeface="Aileron"/>
                  <a:ea typeface="Aileron"/>
                  <a:cs typeface="Aileron"/>
                  <a:sym typeface="Aileron"/>
                </a:rPr>
                <a:t>Seeks environmental and want's to feel a Connection to the nature.</a:t>
              </a:r>
            </a:p>
          </p:txBody>
        </p:sp>
      </p:grpSp>
      <p:grpSp>
        <p:nvGrpSpPr>
          <p:cNvPr id="18" name="Group 18"/>
          <p:cNvGrpSpPr/>
          <p:nvPr/>
        </p:nvGrpSpPr>
        <p:grpSpPr>
          <a:xfrm>
            <a:off x="9371806" y="3273188"/>
            <a:ext cx="8682818" cy="2398351"/>
            <a:chOff x="0" y="0"/>
            <a:chExt cx="11577090" cy="3197801"/>
          </a:xfrm>
        </p:grpSpPr>
        <p:sp>
          <p:nvSpPr>
            <p:cNvPr id="19" name="TextBox 19"/>
            <p:cNvSpPr txBox="1"/>
            <p:nvPr/>
          </p:nvSpPr>
          <p:spPr>
            <a:xfrm>
              <a:off x="0" y="-38100"/>
              <a:ext cx="11577090" cy="647664"/>
            </a:xfrm>
            <a:prstGeom prst="rect">
              <a:avLst/>
            </a:prstGeom>
          </p:spPr>
          <p:txBody>
            <a:bodyPr lIns="0" tIns="0" rIns="0" bIns="0" rtlCol="0" anchor="t">
              <a:spAutoFit/>
            </a:bodyPr>
            <a:lstStyle/>
            <a:p>
              <a:pPr marL="0" lvl="0" indent="0" algn="l">
                <a:lnSpc>
                  <a:spcPts val="3900"/>
                </a:lnSpc>
                <a:spcBef>
                  <a:spcPct val="0"/>
                </a:spcBef>
              </a:pPr>
              <a:r>
                <a:rPr lang="en-US" sz="3000" b="1">
                  <a:solidFill>
                    <a:srgbClr val="1A1D1E"/>
                  </a:solidFill>
                  <a:latin typeface="Aileron Bold"/>
                  <a:ea typeface="Aileron Bold"/>
                  <a:cs typeface="Aileron Bold"/>
                  <a:sym typeface="Aileron Bold"/>
                </a:rPr>
                <a:t>Doubt/fears</a:t>
              </a:r>
            </a:p>
          </p:txBody>
        </p:sp>
        <p:sp>
          <p:nvSpPr>
            <p:cNvPr id="20" name="TextBox 20"/>
            <p:cNvSpPr txBox="1"/>
            <p:nvPr/>
          </p:nvSpPr>
          <p:spPr>
            <a:xfrm>
              <a:off x="0" y="898354"/>
              <a:ext cx="11577090" cy="2299448"/>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Fear of getting robbed while travelling across the world.</a:t>
              </a:r>
            </a:p>
            <a:p>
              <a:pPr marL="539749" lvl="1" indent="-269875" algn="l">
                <a:lnSpc>
                  <a:spcPts val="3499"/>
                </a:lnSpc>
                <a:buFont typeface="Arial"/>
                <a:buChar char="•"/>
              </a:pPr>
              <a:r>
                <a:rPr lang="en-US" sz="2499">
                  <a:solidFill>
                    <a:srgbClr val="1A1D1E"/>
                  </a:solidFill>
                  <a:latin typeface="Aileron"/>
                  <a:ea typeface="Aileron"/>
                  <a:cs typeface="Aileron"/>
                  <a:sym typeface="Aileron"/>
                </a:rPr>
                <a:t>Safety in remote area on visiting. </a:t>
              </a:r>
            </a:p>
            <a:p>
              <a:pPr marL="539749" lvl="1" indent="-269875" algn="l">
                <a:lnSpc>
                  <a:spcPts val="3499"/>
                </a:lnSpc>
                <a:buFont typeface="Arial"/>
                <a:buChar char="•"/>
              </a:pPr>
              <a:r>
                <a:rPr lang="en-US" sz="2499">
                  <a:solidFill>
                    <a:srgbClr val="1A1D1E"/>
                  </a:solidFill>
                  <a:latin typeface="Aileron"/>
                  <a:ea typeface="Aileron"/>
                  <a:cs typeface="Aileron"/>
                  <a:sym typeface="Aileron"/>
                </a:rPr>
                <a:t> Worried about the ethical significance of wildlife tourism. Hesitation about spending money on  eco-tourism</a:t>
              </a:r>
            </a:p>
          </p:txBody>
        </p:sp>
      </p:grpSp>
      <p:grpSp>
        <p:nvGrpSpPr>
          <p:cNvPr id="21" name="Group 21"/>
          <p:cNvGrpSpPr/>
          <p:nvPr/>
        </p:nvGrpSpPr>
        <p:grpSpPr>
          <a:xfrm>
            <a:off x="255501" y="4596835"/>
            <a:ext cx="8652692" cy="3274535"/>
            <a:chOff x="0" y="0"/>
            <a:chExt cx="11536923" cy="4366046"/>
          </a:xfrm>
        </p:grpSpPr>
        <p:sp>
          <p:nvSpPr>
            <p:cNvPr id="22" name="TextBox 22"/>
            <p:cNvSpPr txBox="1"/>
            <p:nvPr/>
          </p:nvSpPr>
          <p:spPr>
            <a:xfrm>
              <a:off x="0" y="-38100"/>
              <a:ext cx="11536923"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Challenges faced</a:t>
              </a:r>
            </a:p>
          </p:txBody>
        </p:sp>
        <p:sp>
          <p:nvSpPr>
            <p:cNvPr id="23" name="TextBox 23"/>
            <p:cNvSpPr txBox="1"/>
            <p:nvPr/>
          </p:nvSpPr>
          <p:spPr>
            <a:xfrm>
              <a:off x="0" y="898354"/>
              <a:ext cx="11536923" cy="3467693"/>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Balancing the work life with the travelling.</a:t>
              </a:r>
            </a:p>
            <a:p>
              <a:pPr marL="539749" lvl="1" indent="-269875" algn="l">
                <a:lnSpc>
                  <a:spcPts val="3499"/>
                </a:lnSpc>
                <a:buFont typeface="Arial"/>
                <a:buChar char="•"/>
              </a:pPr>
              <a:r>
                <a:rPr lang="en-US" sz="2499">
                  <a:solidFill>
                    <a:srgbClr val="1A1D1E"/>
                  </a:solidFill>
                  <a:latin typeface="Aileron"/>
                  <a:ea typeface="Aileron"/>
                  <a:cs typeface="Aileron"/>
                  <a:sym typeface="Aileron"/>
                </a:rPr>
                <a:t>Concerns about the safety and comfort in unfamiliar places.</a:t>
              </a:r>
            </a:p>
            <a:p>
              <a:pPr marL="539749" lvl="1" indent="-269875" algn="l">
                <a:lnSpc>
                  <a:spcPts val="3499"/>
                </a:lnSpc>
                <a:buFont typeface="Arial"/>
                <a:buChar char="•"/>
              </a:pPr>
              <a:r>
                <a:rPr lang="en-US" sz="2499">
                  <a:solidFill>
                    <a:srgbClr val="1A1D1E"/>
                  </a:solidFill>
                  <a:latin typeface="Aileron"/>
                  <a:ea typeface="Aileron"/>
                  <a:cs typeface="Aileron"/>
                  <a:sym typeface="Aileron"/>
                </a:rPr>
                <a:t>Finding the perfect location for next travelling adventure.</a:t>
              </a:r>
            </a:p>
            <a:p>
              <a:pPr marL="539749" lvl="1" indent="-269875" algn="l">
                <a:lnSpc>
                  <a:spcPts val="3499"/>
                </a:lnSpc>
                <a:buFont typeface="Arial"/>
                <a:buChar char="•"/>
              </a:pPr>
              <a:r>
                <a:rPr lang="en-US" sz="2499">
                  <a:solidFill>
                    <a:srgbClr val="1A1D1E"/>
                  </a:solidFill>
                  <a:latin typeface="Aileron"/>
                  <a:ea typeface="Aileron"/>
                  <a:cs typeface="Aileron"/>
                  <a:sym typeface="Aileron"/>
                </a:rPr>
                <a:t>Uncertainty about the places of visit.</a:t>
              </a:r>
            </a:p>
            <a:p>
              <a:pPr marL="539749" lvl="1" indent="-269875" algn="l">
                <a:lnSpc>
                  <a:spcPts val="3499"/>
                </a:lnSpc>
                <a:buFont typeface="Arial"/>
                <a:buChar char="•"/>
              </a:pPr>
              <a:r>
                <a:rPr lang="en-US" sz="2499">
                  <a:solidFill>
                    <a:srgbClr val="1A1D1E"/>
                  </a:solidFill>
                  <a:latin typeface="Aileron"/>
                  <a:ea typeface="Aileron"/>
                  <a:cs typeface="Aileron"/>
                  <a:sym typeface="Aileron"/>
                </a:rPr>
                <a:t>Lack of funding for travelling.</a:t>
              </a:r>
            </a:p>
          </p:txBody>
        </p:sp>
      </p:grpSp>
      <p:grpSp>
        <p:nvGrpSpPr>
          <p:cNvPr id="24" name="Group 24"/>
          <p:cNvGrpSpPr/>
          <p:nvPr/>
        </p:nvGrpSpPr>
        <p:grpSpPr>
          <a:xfrm>
            <a:off x="9602436" y="6252590"/>
            <a:ext cx="8190548" cy="1704978"/>
            <a:chOff x="0" y="0"/>
            <a:chExt cx="10920730" cy="2273304"/>
          </a:xfrm>
        </p:grpSpPr>
        <p:sp>
          <p:nvSpPr>
            <p:cNvPr id="25" name="TextBox 25"/>
            <p:cNvSpPr txBox="1"/>
            <p:nvPr/>
          </p:nvSpPr>
          <p:spPr>
            <a:xfrm>
              <a:off x="0" y="-19050"/>
              <a:ext cx="10920730" cy="557709"/>
            </a:xfrm>
            <a:prstGeom prst="rect">
              <a:avLst/>
            </a:prstGeom>
          </p:spPr>
          <p:txBody>
            <a:bodyPr lIns="0" tIns="0" rIns="0" bIns="0" rtlCol="0" anchor="t">
              <a:spAutoFit/>
            </a:bodyPr>
            <a:lstStyle/>
            <a:p>
              <a:pPr marL="0" lvl="0" indent="0" algn="l">
                <a:lnSpc>
                  <a:spcPts val="3490"/>
                </a:lnSpc>
                <a:spcBef>
                  <a:spcPct val="0"/>
                </a:spcBef>
              </a:pPr>
              <a:r>
                <a:rPr lang="en-US" sz="2684" b="1">
                  <a:solidFill>
                    <a:srgbClr val="1A1D1E"/>
                  </a:solidFill>
                  <a:latin typeface="Aileron Bold"/>
                  <a:ea typeface="Aileron Bold"/>
                  <a:cs typeface="Aileron Bold"/>
                  <a:sym typeface="Aileron Bold"/>
                </a:rPr>
                <a:t>Aspiration</a:t>
              </a:r>
            </a:p>
          </p:txBody>
        </p:sp>
        <p:sp>
          <p:nvSpPr>
            <p:cNvPr id="26" name="TextBox 26"/>
            <p:cNvSpPr txBox="1"/>
            <p:nvPr/>
          </p:nvSpPr>
          <p:spPr>
            <a:xfrm>
              <a:off x="0" y="711923"/>
              <a:ext cx="10920730" cy="1561381"/>
            </a:xfrm>
            <a:prstGeom prst="rect">
              <a:avLst/>
            </a:prstGeom>
          </p:spPr>
          <p:txBody>
            <a:bodyPr lIns="0" tIns="0" rIns="0" bIns="0" rtlCol="0" anchor="t">
              <a:spAutoFit/>
            </a:bodyPr>
            <a:lstStyle/>
            <a:p>
              <a:pPr marL="490244" lvl="1" indent="-245122" algn="l">
                <a:lnSpc>
                  <a:spcPts val="3178"/>
                </a:lnSpc>
                <a:buFont typeface="Arial"/>
                <a:buChar char="•"/>
              </a:pPr>
              <a:r>
                <a:rPr lang="en-US" sz="2270">
                  <a:solidFill>
                    <a:srgbClr val="1A1D1E"/>
                  </a:solidFill>
                  <a:latin typeface="Aileron"/>
                  <a:ea typeface="Aileron"/>
                  <a:cs typeface="Aileron"/>
                  <a:sym typeface="Aileron"/>
                </a:rPr>
                <a:t>Experience of the vast and diverse ecosystem and wild-life.</a:t>
              </a:r>
            </a:p>
            <a:p>
              <a:pPr marL="490244" lvl="1" indent="-245122" algn="l">
                <a:lnSpc>
                  <a:spcPts val="3178"/>
                </a:lnSpc>
                <a:buFont typeface="Arial"/>
                <a:buChar char="•"/>
              </a:pPr>
              <a:r>
                <a:rPr lang="en-US" sz="2270">
                  <a:solidFill>
                    <a:srgbClr val="1A1D1E"/>
                  </a:solidFill>
                  <a:latin typeface="Aileron"/>
                  <a:ea typeface="Aileron"/>
                  <a:cs typeface="Aileron"/>
                  <a:sym typeface="Aileron"/>
                </a:rPr>
                <a:t> Capture real images of endangered species.</a:t>
              </a:r>
            </a:p>
            <a:p>
              <a:pPr marL="490244" lvl="1" indent="-245122" algn="l">
                <a:lnSpc>
                  <a:spcPts val="3178"/>
                </a:lnSpc>
                <a:buFont typeface="Arial"/>
                <a:buChar char="•"/>
              </a:pPr>
              <a:r>
                <a:rPr lang="en-US" sz="2270">
                  <a:solidFill>
                    <a:srgbClr val="1A1D1E"/>
                  </a:solidFill>
                  <a:latin typeface="Aileron"/>
                  <a:ea typeface="Aileron"/>
                  <a:cs typeface="Aileron"/>
                  <a:sym typeface="Aileron"/>
                </a:rPr>
                <a:t>Learning new things through travelling.</a:t>
              </a:r>
            </a:p>
          </p:txBody>
        </p:sp>
      </p:grpSp>
      <p:sp>
        <p:nvSpPr>
          <p:cNvPr id="27" name="TextBox 27"/>
          <p:cNvSpPr txBox="1"/>
          <p:nvPr/>
        </p:nvSpPr>
        <p:spPr>
          <a:xfrm>
            <a:off x="6253087" y="-92084"/>
            <a:ext cx="4301180" cy="747796"/>
          </a:xfrm>
          <a:prstGeom prst="rect">
            <a:avLst/>
          </a:prstGeom>
        </p:spPr>
        <p:txBody>
          <a:bodyPr lIns="0" tIns="0" rIns="0" bIns="0" rtlCol="0" anchor="t">
            <a:spAutoFit/>
          </a:bodyPr>
          <a:lstStyle/>
          <a:p>
            <a:pPr algn="ctr">
              <a:lnSpc>
                <a:spcPts val="6029"/>
              </a:lnSpc>
              <a:spcBef>
                <a:spcPct val="0"/>
              </a:spcBef>
            </a:pPr>
            <a:r>
              <a:rPr lang="en-US" sz="4306" b="1">
                <a:solidFill>
                  <a:srgbClr val="1A1D1E"/>
                </a:solidFill>
                <a:latin typeface="Aileron Bold"/>
                <a:ea typeface="Aileron Bold"/>
                <a:cs typeface="Aileron Bold"/>
                <a:sym typeface="Aileron Bold"/>
              </a:rPr>
              <a:t>Persona</a:t>
            </a:r>
          </a:p>
        </p:txBody>
      </p:sp>
      <p:grpSp>
        <p:nvGrpSpPr>
          <p:cNvPr id="28" name="Group 28"/>
          <p:cNvGrpSpPr/>
          <p:nvPr/>
        </p:nvGrpSpPr>
        <p:grpSpPr>
          <a:xfrm>
            <a:off x="255501" y="8246660"/>
            <a:ext cx="17799122" cy="1875558"/>
            <a:chOff x="0" y="0"/>
            <a:chExt cx="27810506" cy="2930493"/>
          </a:xfrm>
        </p:grpSpPr>
        <p:sp>
          <p:nvSpPr>
            <p:cNvPr id="29" name="Freeform 29"/>
            <p:cNvSpPr/>
            <p:nvPr/>
          </p:nvSpPr>
          <p:spPr>
            <a:xfrm>
              <a:off x="0" y="0"/>
              <a:ext cx="27810507" cy="2930493"/>
            </a:xfrm>
            <a:custGeom>
              <a:avLst/>
              <a:gdLst/>
              <a:ahLst/>
              <a:cxnLst/>
              <a:rect l="l" t="t" r="r" b="b"/>
              <a:pathLst>
                <a:path w="27810507" h="2930493">
                  <a:moveTo>
                    <a:pt x="0" y="0"/>
                  </a:moveTo>
                  <a:lnTo>
                    <a:pt x="0" y="2930493"/>
                  </a:lnTo>
                  <a:lnTo>
                    <a:pt x="27810507" y="2930493"/>
                  </a:lnTo>
                  <a:lnTo>
                    <a:pt x="27810507" y="0"/>
                  </a:lnTo>
                  <a:lnTo>
                    <a:pt x="0" y="0"/>
                  </a:lnTo>
                  <a:close/>
                  <a:moveTo>
                    <a:pt x="27749547" y="2869533"/>
                  </a:moveTo>
                  <a:lnTo>
                    <a:pt x="59690" y="2869533"/>
                  </a:lnTo>
                  <a:lnTo>
                    <a:pt x="59690" y="59690"/>
                  </a:lnTo>
                  <a:lnTo>
                    <a:pt x="27749547" y="59690"/>
                  </a:lnTo>
                  <a:lnTo>
                    <a:pt x="27749547" y="2869533"/>
                  </a:lnTo>
                  <a:close/>
                </a:path>
              </a:pathLst>
            </a:custGeom>
            <a:solidFill>
              <a:srgbClr val="1A1D1E"/>
            </a:solidFill>
          </p:spPr>
        </p:sp>
      </p:grpSp>
      <p:grpSp>
        <p:nvGrpSpPr>
          <p:cNvPr id="30" name="Group 30"/>
          <p:cNvGrpSpPr/>
          <p:nvPr/>
        </p:nvGrpSpPr>
        <p:grpSpPr>
          <a:xfrm>
            <a:off x="255501" y="8332385"/>
            <a:ext cx="17799122" cy="1745504"/>
            <a:chOff x="0" y="0"/>
            <a:chExt cx="23732163" cy="2327338"/>
          </a:xfrm>
        </p:grpSpPr>
        <p:sp>
          <p:nvSpPr>
            <p:cNvPr id="31" name="TextBox 31"/>
            <p:cNvSpPr txBox="1"/>
            <p:nvPr/>
          </p:nvSpPr>
          <p:spPr>
            <a:xfrm>
              <a:off x="0" y="-28575"/>
              <a:ext cx="23732163" cy="532318"/>
            </a:xfrm>
            <a:prstGeom prst="rect">
              <a:avLst/>
            </a:prstGeom>
          </p:spPr>
          <p:txBody>
            <a:bodyPr lIns="0" tIns="0" rIns="0" bIns="0" rtlCol="0" anchor="t">
              <a:spAutoFit/>
            </a:bodyPr>
            <a:lstStyle/>
            <a:p>
              <a:pPr marL="0" lvl="0" indent="0" algn="l">
                <a:lnSpc>
                  <a:spcPts val="3250"/>
                </a:lnSpc>
                <a:spcBef>
                  <a:spcPct val="0"/>
                </a:spcBef>
              </a:pPr>
              <a:r>
                <a:rPr lang="en-US" sz="2500" b="1">
                  <a:solidFill>
                    <a:srgbClr val="1A1D1E"/>
                  </a:solidFill>
                  <a:latin typeface="Aileron Bold"/>
                  <a:ea typeface="Aileron Bold"/>
                  <a:cs typeface="Aileron Bold"/>
                  <a:sym typeface="Aileron Bold"/>
                </a:rPr>
                <a:t>Construct a story while explaining the persona to your peers and document the insights </a:t>
              </a:r>
            </a:p>
          </p:txBody>
        </p:sp>
        <p:sp>
          <p:nvSpPr>
            <p:cNvPr id="32" name="TextBox 32"/>
            <p:cNvSpPr txBox="1"/>
            <p:nvPr/>
          </p:nvSpPr>
          <p:spPr>
            <a:xfrm>
              <a:off x="0" y="802057"/>
              <a:ext cx="23732163" cy="1525281"/>
            </a:xfrm>
            <a:prstGeom prst="rect">
              <a:avLst/>
            </a:prstGeom>
          </p:spPr>
          <p:txBody>
            <a:bodyPr lIns="0" tIns="0" rIns="0" bIns="0" rtlCol="0" anchor="t">
              <a:spAutoFit/>
            </a:bodyPr>
            <a:lstStyle/>
            <a:p>
              <a:pPr algn="l">
                <a:lnSpc>
                  <a:spcPts val="3080"/>
                </a:lnSpc>
              </a:pPr>
              <a:r>
                <a:rPr lang="en-US" sz="2200">
                  <a:solidFill>
                    <a:srgbClr val="1A1D1E"/>
                  </a:solidFill>
                  <a:latin typeface="Aileron"/>
                  <a:ea typeface="Aileron"/>
                  <a:cs typeface="Aileron"/>
                  <a:sym typeface="Aileron"/>
                </a:rPr>
                <a:t>Aryan, an eco-tourist, who is quiet close to nature and feels a connection with it. Aryan is concerned about environment and endangered animals, and want's to contribute for conservation of nature. He travels and tries to help the environment while learning about it, and sharing his knowledge with others. Understanding the importance of the nature, Aryan trios his best to protect environment as much as be can.</a:t>
              </a:r>
            </a:p>
          </p:txBody>
        </p:sp>
      </p:grpSp>
      <p:sp>
        <p:nvSpPr>
          <p:cNvPr id="33" name="TextBox 33"/>
          <p:cNvSpPr txBox="1"/>
          <p:nvPr/>
        </p:nvSpPr>
        <p:spPr>
          <a:xfrm>
            <a:off x="9602436" y="25824"/>
            <a:ext cx="2822699" cy="629888"/>
          </a:xfrm>
          <a:prstGeom prst="rect">
            <a:avLst/>
          </a:prstGeom>
        </p:spPr>
        <p:txBody>
          <a:bodyPr lIns="0" tIns="0" rIns="0" bIns="0" rtlCol="0" anchor="t">
            <a:spAutoFit/>
          </a:bodyPr>
          <a:lstStyle/>
          <a:p>
            <a:pPr algn="ctr">
              <a:lnSpc>
                <a:spcPts val="5180"/>
              </a:lnSpc>
            </a:pPr>
            <a:r>
              <a:rPr lang="en-US" sz="3700" b="1">
                <a:solidFill>
                  <a:srgbClr val="1A1D1E"/>
                </a:solidFill>
                <a:latin typeface="Canva Sans Bold"/>
                <a:ea typeface="Canva Sans Bold"/>
                <a:cs typeface="Canva Sans Bold"/>
                <a:sym typeface="Canva Sans Bold"/>
              </a:rPr>
              <a:t>(eco tourist)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0" y="-63401"/>
            <a:ext cx="20283810" cy="14088028"/>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906908" y="-63401"/>
            <a:ext cx="11617583" cy="1435432"/>
          </a:xfrm>
          <a:prstGeom prst="rect">
            <a:avLst/>
          </a:prstGeom>
        </p:spPr>
        <p:txBody>
          <a:bodyPr lIns="0" tIns="0" rIns="0" bIns="0" rtlCol="0" anchor="t">
            <a:spAutoFit/>
          </a:bodyPr>
          <a:lstStyle/>
          <a:p>
            <a:pPr algn="ctr">
              <a:lnSpc>
                <a:spcPts val="11702"/>
              </a:lnSpc>
            </a:pPr>
            <a:r>
              <a:rPr lang="en-US" sz="8358">
                <a:solidFill>
                  <a:srgbClr val="4F3022"/>
                </a:solidFill>
                <a:latin typeface="More Sugar"/>
                <a:ea typeface="More Sugar"/>
                <a:cs typeface="More Sugar"/>
                <a:sym typeface="More Sugar"/>
              </a:rPr>
              <a:t>Wh- Questions</a:t>
            </a:r>
          </a:p>
        </p:txBody>
      </p:sp>
      <p:sp>
        <p:nvSpPr>
          <p:cNvPr id="4" name="Freeform 4"/>
          <p:cNvSpPr/>
          <p:nvPr/>
        </p:nvSpPr>
        <p:spPr>
          <a:xfrm rot="1878193">
            <a:off x="13114817" y="586086"/>
            <a:ext cx="7315200" cy="1582743"/>
          </a:xfrm>
          <a:custGeom>
            <a:avLst/>
            <a:gdLst/>
            <a:ahLst/>
            <a:cxnLst/>
            <a:rect l="l" t="t" r="r" b="b"/>
            <a:pathLst>
              <a:path w="7315200" h="1582743">
                <a:moveTo>
                  <a:pt x="0" y="0"/>
                </a:moveTo>
                <a:lnTo>
                  <a:pt x="7315200" y="0"/>
                </a:lnTo>
                <a:lnTo>
                  <a:pt x="7315200" y="1582744"/>
                </a:lnTo>
                <a:lnTo>
                  <a:pt x="0" y="1582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1636520"/>
            <a:ext cx="2667862" cy="7974587"/>
          </a:xfrm>
          <a:custGeom>
            <a:avLst/>
            <a:gdLst/>
            <a:ahLst/>
            <a:cxnLst/>
            <a:rect l="l" t="t" r="r" b="b"/>
            <a:pathLst>
              <a:path w="2667862" h="7974587">
                <a:moveTo>
                  <a:pt x="0" y="0"/>
                </a:moveTo>
                <a:lnTo>
                  <a:pt x="2667862" y="0"/>
                </a:lnTo>
                <a:lnTo>
                  <a:pt x="2667862" y="7974588"/>
                </a:lnTo>
                <a:lnTo>
                  <a:pt x="0" y="7974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4114800" y="3009900"/>
            <a:ext cx="11962537" cy="4001095"/>
          </a:xfrm>
          <a:prstGeom prst="rect">
            <a:avLst/>
          </a:prstGeom>
        </p:spPr>
        <p:txBody>
          <a:bodyPr wrap="square" lIns="0" tIns="0" rIns="0" bIns="0" rtlCol="0" anchor="t">
            <a:spAutoFit/>
          </a:bodyPr>
          <a:lstStyle/>
          <a:p>
            <a:pPr algn="ctr">
              <a:lnSpc>
                <a:spcPts val="3900"/>
              </a:lnSpc>
              <a:spcBef>
                <a:spcPct val="0"/>
              </a:spcBef>
            </a:pPr>
            <a:r>
              <a:rPr lang="en-US" sz="3600" dirty="0">
                <a:solidFill>
                  <a:srgbClr val="4F3022"/>
                </a:solidFill>
                <a:latin typeface="Aileron Bold"/>
                <a:ea typeface="Aileron Bold"/>
                <a:cs typeface="Aileron Bold"/>
                <a:sym typeface="Aileron Bold"/>
              </a:rPr>
              <a:t>Applying the 5W1H Method to Endangered Species Protection.</a:t>
            </a:r>
          </a:p>
          <a:p>
            <a:pPr algn="ctr">
              <a:lnSpc>
                <a:spcPts val="3900"/>
              </a:lnSpc>
              <a:spcBef>
                <a:spcPct val="0"/>
              </a:spcBef>
            </a:pPr>
            <a:endParaRPr lang="en-US" sz="3600" dirty="0">
              <a:solidFill>
                <a:srgbClr val="4F3022"/>
              </a:solidFill>
              <a:latin typeface="Aileron Bold"/>
              <a:ea typeface="Aileron Bold"/>
              <a:cs typeface="Aileron Bold"/>
              <a:sym typeface="Aileron Bold"/>
            </a:endParaRPr>
          </a:p>
          <a:p>
            <a:pPr algn="just">
              <a:lnSpc>
                <a:spcPts val="3900"/>
              </a:lnSpc>
              <a:spcBef>
                <a:spcPct val="0"/>
              </a:spcBef>
            </a:pPr>
            <a:r>
              <a:rPr lang="en-US" sz="3600" dirty="0">
                <a:solidFill>
                  <a:srgbClr val="4F3022"/>
                </a:solidFill>
                <a:latin typeface="Aileron Bold"/>
                <a:ea typeface="Aileron Bold"/>
                <a:cs typeface="Aileron Bold"/>
                <a:sym typeface="Aileron Bold"/>
              </a:rPr>
              <a:t>The 5W1H method (Who, What, When, Where, Why, and How) is a powerful tool for planning and problem-solving. I've applied it to the complex issue of endangered species protection to ensure a comprehensive and effective approach.</a:t>
            </a:r>
          </a:p>
        </p:txBody>
      </p:sp>
      <p:sp>
        <p:nvSpPr>
          <p:cNvPr id="7" name="TextBox 7"/>
          <p:cNvSpPr txBox="1"/>
          <p:nvPr/>
        </p:nvSpPr>
        <p:spPr>
          <a:xfrm>
            <a:off x="2667862" y="4154473"/>
            <a:ext cx="10378044" cy="356380"/>
          </a:xfrm>
          <a:prstGeom prst="rect">
            <a:avLst/>
          </a:prstGeom>
        </p:spPr>
        <p:txBody>
          <a:bodyPr lIns="0" tIns="0" rIns="0" bIns="0" rtlCol="0" anchor="t">
            <a:spAutoFit/>
          </a:bodyPr>
          <a:lstStyle/>
          <a:p>
            <a:pPr algn="just">
              <a:lnSpc>
                <a:spcPts val="2990"/>
              </a:lnSpc>
              <a:spcBef>
                <a:spcPct val="0"/>
              </a:spcBef>
            </a:pPr>
            <a:r>
              <a:rPr lang="en-US" sz="2300" b="1" dirty="0">
                <a:solidFill>
                  <a:srgbClr val="4F3022"/>
                </a:solidFill>
                <a:latin typeface="Aileron Bold"/>
                <a:ea typeface="Aileron Bold"/>
                <a:cs typeface="Aileron Bold"/>
                <a:sym typeface="Aileron Bold"/>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6700"/>
            <a:ext cx="18440400" cy="10553700"/>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662842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5898" y="1155376"/>
            <a:ext cx="7380599" cy="8293361"/>
          </a:xfrm>
          <a:prstGeom prst="rect">
            <a:avLst/>
          </a:prstGeom>
        </p:spPr>
        <p:txBody>
          <a:bodyPr lIns="0" tIns="0" rIns="0" bIns="0" rtlCol="0" anchor="t">
            <a:spAutoFit/>
          </a:bodyPr>
          <a:lstStyle/>
          <a:p>
            <a:pPr algn="l">
              <a:lnSpc>
                <a:spcPts val="4926"/>
              </a:lnSpc>
            </a:pPr>
            <a:r>
              <a:rPr lang="en-US" sz="3284" dirty="0">
                <a:solidFill>
                  <a:srgbClr val="4F3022"/>
                </a:solidFill>
                <a:latin typeface="More Sugar Thin"/>
                <a:ea typeface="More Sugar Thin"/>
                <a:cs typeface="More Sugar Thin"/>
                <a:sym typeface="More Sugar Thin"/>
              </a:rPr>
              <a:t>Idea / devices :</a:t>
            </a:r>
          </a:p>
          <a:p>
            <a:pPr algn="l">
              <a:lnSpc>
                <a:spcPts val="4326"/>
              </a:lnSpc>
            </a:pPr>
            <a:r>
              <a:rPr lang="en-US" sz="2884" dirty="0">
                <a:solidFill>
                  <a:srgbClr val="4F3022"/>
                </a:solidFill>
                <a:latin typeface="More Sugar Thin"/>
                <a:ea typeface="More Sugar Thin"/>
                <a:cs typeface="More Sugar Thin"/>
                <a:sym typeface="More Sugar Thin"/>
              </a:rPr>
              <a:t>What is the reason of disruption in eco- system?</a:t>
            </a:r>
          </a:p>
          <a:p>
            <a:pPr algn="l">
              <a:lnSpc>
                <a:spcPts val="4326"/>
              </a:lnSpc>
            </a:pPr>
            <a:r>
              <a:rPr lang="en-US" sz="2884" dirty="0">
                <a:solidFill>
                  <a:srgbClr val="4F3022"/>
                </a:solidFill>
                <a:latin typeface="More Sugar Thin"/>
                <a:ea typeface="More Sugar Thin"/>
                <a:cs typeface="More Sugar Thin"/>
                <a:sym typeface="More Sugar Thin"/>
              </a:rPr>
              <a:t>Climate Change</a:t>
            </a:r>
          </a:p>
          <a:p>
            <a:pPr algn="l">
              <a:lnSpc>
                <a:spcPts val="4326"/>
              </a:lnSpc>
            </a:pPr>
            <a:r>
              <a:rPr lang="en-US" sz="2884" dirty="0">
                <a:solidFill>
                  <a:srgbClr val="4F3022"/>
                </a:solidFill>
                <a:latin typeface="More Sugar Thin"/>
                <a:ea typeface="More Sugar Thin"/>
                <a:cs typeface="More Sugar Thin"/>
                <a:sym typeface="More Sugar Thin"/>
              </a:rPr>
              <a:t>What is the overall purpose of forecasting endangered species?</a:t>
            </a:r>
          </a:p>
          <a:p>
            <a:pPr algn="l">
              <a:lnSpc>
                <a:spcPts val="4326"/>
              </a:lnSpc>
            </a:pPr>
            <a:r>
              <a:rPr lang="en-US" sz="2884" dirty="0">
                <a:solidFill>
                  <a:srgbClr val="4F3022"/>
                </a:solidFill>
                <a:latin typeface="More Sugar Thin"/>
                <a:ea typeface="More Sugar Thin"/>
                <a:cs typeface="More Sugar Thin"/>
                <a:sym typeface="More Sugar Thin"/>
              </a:rPr>
              <a:t>Conservation.</a:t>
            </a:r>
          </a:p>
          <a:p>
            <a:pPr algn="l">
              <a:lnSpc>
                <a:spcPts val="4326"/>
              </a:lnSpc>
            </a:pPr>
            <a:endParaRPr lang="en-US" sz="2884" dirty="0">
              <a:solidFill>
                <a:srgbClr val="4F3022"/>
              </a:solidFill>
              <a:latin typeface="More Sugar Thin"/>
              <a:ea typeface="More Sugar Thin"/>
              <a:cs typeface="More Sugar Thin"/>
              <a:sym typeface="More Sugar Thin"/>
            </a:endParaRPr>
          </a:p>
          <a:p>
            <a:pPr algn="l">
              <a:lnSpc>
                <a:spcPts val="4326"/>
              </a:lnSpc>
            </a:pPr>
            <a:r>
              <a:rPr lang="en-US" sz="2884" dirty="0">
                <a:solidFill>
                  <a:srgbClr val="4F3022"/>
                </a:solidFill>
                <a:latin typeface="More Sugar Thin"/>
                <a:ea typeface="More Sugar Thin"/>
                <a:cs typeface="More Sugar Thin"/>
                <a:sym typeface="More Sugar Thin"/>
              </a:rPr>
              <a:t> Laboratory:</a:t>
            </a:r>
          </a:p>
          <a:p>
            <a:pPr algn="l">
              <a:lnSpc>
                <a:spcPts val="4326"/>
              </a:lnSpc>
            </a:pPr>
            <a:r>
              <a:rPr lang="en-US" sz="2884" dirty="0">
                <a:solidFill>
                  <a:srgbClr val="4F3022"/>
                </a:solidFill>
                <a:latin typeface="More Sugar Thin"/>
                <a:ea typeface="More Sugar Thin"/>
                <a:cs typeface="More Sugar Thin"/>
                <a:sym typeface="More Sugar Thin"/>
              </a:rPr>
              <a:t>What is the reason of animal and plant death?</a:t>
            </a:r>
          </a:p>
          <a:p>
            <a:pPr algn="l">
              <a:lnSpc>
                <a:spcPts val="4326"/>
              </a:lnSpc>
            </a:pPr>
            <a:r>
              <a:rPr lang="en-US" sz="2884" dirty="0">
                <a:solidFill>
                  <a:srgbClr val="4F3022"/>
                </a:solidFill>
                <a:latin typeface="More Sugar Thin"/>
                <a:ea typeface="More Sugar Thin"/>
                <a:cs typeface="More Sugar Thin"/>
                <a:sym typeface="More Sugar Thin"/>
              </a:rPr>
              <a:t>Diseases</a:t>
            </a:r>
          </a:p>
          <a:p>
            <a:pPr algn="l">
              <a:lnSpc>
                <a:spcPts val="4326"/>
              </a:lnSpc>
            </a:pPr>
            <a:r>
              <a:rPr lang="en-US" sz="2884" dirty="0">
                <a:solidFill>
                  <a:srgbClr val="4F3022"/>
                </a:solidFill>
                <a:latin typeface="More Sugar Thin"/>
                <a:ea typeface="More Sugar Thin"/>
                <a:cs typeface="More Sugar Thin"/>
                <a:sym typeface="More Sugar Thin"/>
              </a:rPr>
              <a:t>What do laboratory help with?</a:t>
            </a:r>
          </a:p>
          <a:p>
            <a:pPr algn="l">
              <a:lnSpc>
                <a:spcPts val="4326"/>
              </a:lnSpc>
            </a:pPr>
            <a:r>
              <a:rPr lang="en-US" sz="2884" dirty="0">
                <a:solidFill>
                  <a:srgbClr val="4F3022"/>
                </a:solidFill>
                <a:latin typeface="More Sugar Thin"/>
                <a:ea typeface="More Sugar Thin"/>
                <a:cs typeface="More Sugar Thin"/>
                <a:sym typeface="More Sugar Thin"/>
              </a:rPr>
              <a:t>Research.</a:t>
            </a:r>
          </a:p>
          <a:p>
            <a:pPr algn="l">
              <a:lnSpc>
                <a:spcPts val="4326"/>
              </a:lnSpc>
            </a:pPr>
            <a:endParaRPr lang="en-US" sz="2884" dirty="0">
              <a:solidFill>
                <a:srgbClr val="4F3022"/>
              </a:solidFill>
              <a:latin typeface="More Sugar Thin"/>
              <a:ea typeface="More Sugar Thin"/>
              <a:cs typeface="More Sugar Thin"/>
              <a:sym typeface="More Sugar Thin"/>
            </a:endParaRPr>
          </a:p>
        </p:txBody>
      </p:sp>
      <p:sp>
        <p:nvSpPr>
          <p:cNvPr id="5" name="TextBox 5"/>
          <p:cNvSpPr txBox="1"/>
          <p:nvPr/>
        </p:nvSpPr>
        <p:spPr>
          <a:xfrm>
            <a:off x="7350706" y="385844"/>
            <a:ext cx="3586588" cy="1120152"/>
          </a:xfrm>
          <a:prstGeom prst="rect">
            <a:avLst/>
          </a:prstGeom>
        </p:spPr>
        <p:txBody>
          <a:bodyPr lIns="0" tIns="0" rIns="0" bIns="0" rtlCol="0" anchor="t">
            <a:spAutoFit/>
          </a:bodyPr>
          <a:lstStyle/>
          <a:p>
            <a:pPr marL="0" lvl="0" indent="0" algn="l">
              <a:lnSpc>
                <a:spcPts val="8869"/>
              </a:lnSpc>
              <a:spcBef>
                <a:spcPct val="0"/>
              </a:spcBef>
            </a:pPr>
            <a:r>
              <a:rPr lang="en-US" sz="7391">
                <a:solidFill>
                  <a:srgbClr val="4F3022"/>
                </a:solidFill>
                <a:latin typeface="More Sugar"/>
                <a:ea typeface="More Sugar"/>
                <a:cs typeface="More Sugar"/>
                <a:sym typeface="More Sugar"/>
              </a:rPr>
              <a:t>What?</a:t>
            </a:r>
          </a:p>
        </p:txBody>
      </p:sp>
      <p:sp>
        <p:nvSpPr>
          <p:cNvPr id="6" name="AutoShape 6"/>
          <p:cNvSpPr/>
          <p:nvPr/>
        </p:nvSpPr>
        <p:spPr>
          <a:xfrm flipH="1">
            <a:off x="9124950" y="1671556"/>
            <a:ext cx="0" cy="7586744"/>
          </a:xfrm>
          <a:prstGeom prst="line">
            <a:avLst/>
          </a:prstGeom>
          <a:ln w="38100" cap="flat">
            <a:solidFill>
              <a:srgbClr val="000000"/>
            </a:solidFill>
            <a:prstDash val="solid"/>
            <a:headEnd type="none" w="sm" len="sm"/>
            <a:tailEnd type="none" w="sm" len="sm"/>
          </a:ln>
        </p:spPr>
      </p:sp>
      <p:sp>
        <p:nvSpPr>
          <p:cNvPr id="7" name="TextBox 7"/>
          <p:cNvSpPr txBox="1"/>
          <p:nvPr/>
        </p:nvSpPr>
        <p:spPr>
          <a:xfrm>
            <a:off x="9581934" y="1595356"/>
            <a:ext cx="7843520" cy="8359020"/>
          </a:xfrm>
          <a:prstGeom prst="rect">
            <a:avLst/>
          </a:prstGeom>
        </p:spPr>
        <p:txBody>
          <a:bodyPr lIns="0" tIns="0" rIns="0" bIns="0" rtlCol="0" anchor="t">
            <a:spAutoFit/>
          </a:bodyPr>
          <a:lstStyle/>
          <a:p>
            <a:pPr algn="l">
              <a:lnSpc>
                <a:spcPts val="4072"/>
              </a:lnSpc>
            </a:pPr>
            <a:r>
              <a:rPr lang="en-US" sz="2714" dirty="0">
                <a:solidFill>
                  <a:srgbClr val="4F3022"/>
                </a:solidFill>
                <a:latin typeface="More Sugar Thin"/>
                <a:ea typeface="More Sugar Thin"/>
                <a:cs typeface="More Sugar Thin"/>
                <a:sym typeface="More Sugar Thin"/>
              </a:rPr>
              <a:t>Examples &amp; Requirements </a:t>
            </a:r>
          </a:p>
          <a:p>
            <a:pPr algn="l">
              <a:lnSpc>
                <a:spcPts val="4072"/>
              </a:lnSpc>
            </a:pPr>
            <a:endParaRPr lang="en-US" sz="2714" dirty="0">
              <a:solidFill>
                <a:srgbClr val="4F3022"/>
              </a:solidFill>
              <a:latin typeface="More Sugar Thin"/>
              <a:ea typeface="More Sugar Thin"/>
              <a:cs typeface="More Sugar Thin"/>
              <a:sym typeface="More Sugar Thin"/>
            </a:endParaRPr>
          </a:p>
          <a:p>
            <a:pPr algn="l">
              <a:lnSpc>
                <a:spcPts val="4072"/>
              </a:lnSpc>
            </a:pPr>
            <a:r>
              <a:rPr lang="en-US" sz="2714" dirty="0">
                <a:solidFill>
                  <a:srgbClr val="4F3022"/>
                </a:solidFill>
                <a:latin typeface="More Sugar Thin"/>
                <a:ea typeface="More Sugar Thin"/>
                <a:cs typeface="More Sugar Thin"/>
                <a:sym typeface="More Sugar Thin"/>
              </a:rPr>
              <a:t>What role do government play in protecting species? Rules and regulations.</a:t>
            </a:r>
          </a:p>
          <a:p>
            <a:pPr algn="l">
              <a:lnSpc>
                <a:spcPts val="4072"/>
              </a:lnSpc>
            </a:pPr>
            <a:r>
              <a:rPr lang="en-US" sz="2714" dirty="0">
                <a:solidFill>
                  <a:srgbClr val="4F3022"/>
                </a:solidFill>
                <a:latin typeface="More Sugar Thin"/>
                <a:ea typeface="More Sugar Thin"/>
                <a:cs typeface="More Sugar Thin"/>
                <a:sym typeface="More Sugar Thin"/>
              </a:rPr>
              <a:t> What limits public awareness of species?</a:t>
            </a:r>
          </a:p>
          <a:p>
            <a:pPr algn="l">
              <a:lnSpc>
                <a:spcPts val="4072"/>
              </a:lnSpc>
            </a:pPr>
            <a:r>
              <a:rPr lang="en-US" sz="2714" dirty="0">
                <a:solidFill>
                  <a:srgbClr val="4F3022"/>
                </a:solidFill>
                <a:latin typeface="More Sugar Thin"/>
                <a:ea typeface="More Sugar Thin"/>
                <a:cs typeface="More Sugar Thin"/>
                <a:sym typeface="More Sugar Thin"/>
              </a:rPr>
              <a:t> Ignorance.</a:t>
            </a:r>
          </a:p>
          <a:p>
            <a:pPr algn="l">
              <a:lnSpc>
                <a:spcPts val="4072"/>
              </a:lnSpc>
            </a:pPr>
            <a:r>
              <a:rPr lang="en-US" sz="2714" dirty="0">
                <a:solidFill>
                  <a:srgbClr val="4F3022"/>
                </a:solidFill>
                <a:latin typeface="More Sugar Thin"/>
                <a:ea typeface="More Sugar Thin"/>
                <a:cs typeface="More Sugar Thin"/>
                <a:sym typeface="More Sugar Thin"/>
              </a:rPr>
              <a:t>What delays conservation reforms in government? Politics.</a:t>
            </a:r>
          </a:p>
          <a:p>
            <a:pPr algn="l">
              <a:lnSpc>
                <a:spcPts val="4072"/>
              </a:lnSpc>
            </a:pPr>
            <a:endParaRPr lang="en-US" sz="2714" dirty="0">
              <a:solidFill>
                <a:srgbClr val="4F3022"/>
              </a:solidFill>
              <a:latin typeface="More Sugar Thin"/>
              <a:ea typeface="More Sugar Thin"/>
              <a:cs typeface="More Sugar Thin"/>
              <a:sym typeface="More Sugar Thin"/>
            </a:endParaRPr>
          </a:p>
          <a:p>
            <a:pPr algn="l">
              <a:lnSpc>
                <a:spcPts val="4072"/>
              </a:lnSpc>
            </a:pPr>
            <a:r>
              <a:rPr lang="en-US" sz="2714" dirty="0">
                <a:solidFill>
                  <a:srgbClr val="4F3022"/>
                </a:solidFill>
                <a:latin typeface="More Sugar Thin"/>
                <a:ea typeface="More Sugar Thin"/>
                <a:cs typeface="More Sugar Thin"/>
                <a:sym typeface="More Sugar Thin"/>
              </a:rPr>
              <a:t> Challenges faced</a:t>
            </a:r>
          </a:p>
          <a:p>
            <a:pPr algn="l">
              <a:lnSpc>
                <a:spcPts val="4072"/>
              </a:lnSpc>
            </a:pPr>
            <a:endParaRPr lang="en-US" sz="2714" dirty="0">
              <a:solidFill>
                <a:srgbClr val="4F3022"/>
              </a:solidFill>
              <a:latin typeface="More Sugar Thin"/>
              <a:ea typeface="More Sugar Thin"/>
              <a:cs typeface="More Sugar Thin"/>
              <a:sym typeface="More Sugar Thin"/>
            </a:endParaRPr>
          </a:p>
          <a:p>
            <a:pPr algn="l">
              <a:lnSpc>
                <a:spcPts val="4072"/>
              </a:lnSpc>
            </a:pPr>
            <a:r>
              <a:rPr lang="en-US" sz="2714" dirty="0">
                <a:solidFill>
                  <a:srgbClr val="4F3022"/>
                </a:solidFill>
                <a:latin typeface="More Sugar Thin"/>
                <a:ea typeface="More Sugar Thin"/>
                <a:cs typeface="More Sugar Thin"/>
                <a:sym typeface="More Sugar Thin"/>
              </a:rPr>
              <a:t>What are some of the main cause that led a species to extinction?</a:t>
            </a:r>
          </a:p>
          <a:p>
            <a:pPr algn="l">
              <a:lnSpc>
                <a:spcPts val="4072"/>
              </a:lnSpc>
            </a:pPr>
            <a:r>
              <a:rPr lang="en-US" sz="2714" dirty="0">
                <a:solidFill>
                  <a:srgbClr val="4F3022"/>
                </a:solidFill>
                <a:latin typeface="More Sugar Thin"/>
                <a:ea typeface="More Sugar Thin"/>
                <a:cs typeface="More Sugar Thin"/>
                <a:sym typeface="More Sugar Thin"/>
              </a:rPr>
              <a:t>Overexploitation.</a:t>
            </a:r>
          </a:p>
          <a:p>
            <a:pPr algn="l">
              <a:lnSpc>
                <a:spcPts val="4072"/>
              </a:lnSpc>
            </a:pPr>
            <a:r>
              <a:rPr lang="en-US" sz="2714" dirty="0">
                <a:solidFill>
                  <a:srgbClr val="4F3022"/>
                </a:solidFill>
                <a:latin typeface="More Sugar Thin"/>
                <a:ea typeface="More Sugar Thin"/>
                <a:cs typeface="More Sugar Thin"/>
                <a:sym typeface="More Sugar Thin"/>
              </a:rPr>
              <a:t>What is the reason in decline of plant species?</a:t>
            </a:r>
          </a:p>
          <a:p>
            <a:pPr algn="l">
              <a:lnSpc>
                <a:spcPts val="4072"/>
              </a:lnSpc>
            </a:pPr>
            <a:r>
              <a:rPr lang="en-US" sz="2714" dirty="0">
                <a:solidFill>
                  <a:srgbClr val="4F3022"/>
                </a:solidFill>
                <a:latin typeface="More Sugar Thin"/>
                <a:ea typeface="More Sugar Thin"/>
                <a:cs typeface="More Sugar Thin"/>
                <a:sym typeface="More Sugar Thin"/>
              </a:rPr>
              <a:t>Invasive species.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4424"/>
            <a:ext cx="18288000" cy="10684323"/>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4747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3495" y="1494756"/>
            <a:ext cx="8714100" cy="8844794"/>
          </a:xfrm>
          <a:prstGeom prst="rect">
            <a:avLst/>
          </a:prstGeom>
        </p:spPr>
        <p:txBody>
          <a:bodyPr wrap="square" lIns="0" tIns="0" rIns="0" bIns="0" rtlCol="0" anchor="t">
            <a:spAutoFit/>
          </a:bodyPr>
          <a:lstStyle/>
          <a:p>
            <a:pPr algn="l">
              <a:lnSpc>
                <a:spcPts val="4926"/>
              </a:lnSpc>
            </a:pPr>
            <a:r>
              <a:rPr lang="en-US" sz="3284" dirty="0">
                <a:solidFill>
                  <a:srgbClr val="4F3022"/>
                </a:solidFill>
                <a:latin typeface="More Sugar Thin"/>
                <a:ea typeface="More Sugar Thin"/>
                <a:cs typeface="More Sugar Thin"/>
                <a:sym typeface="More Sugar Thin"/>
              </a:rPr>
              <a:t>Idea / devices </a:t>
            </a:r>
          </a:p>
          <a:p>
            <a:pPr algn="l">
              <a:lnSpc>
                <a:spcPts val="4349"/>
              </a:lnSpc>
            </a:pPr>
            <a:r>
              <a:rPr lang="en-US" sz="2800" dirty="0">
                <a:solidFill>
                  <a:srgbClr val="4F3022"/>
                </a:solidFill>
                <a:latin typeface="More Sugar Thin"/>
                <a:ea typeface="More Sugar Thin"/>
                <a:cs typeface="More Sugar Thin"/>
                <a:sym typeface="More Sugar Thin"/>
              </a:rPr>
              <a:t>Where are the primary threats of this endangered species?</a:t>
            </a:r>
          </a:p>
          <a:p>
            <a:pPr>
              <a:lnSpc>
                <a:spcPts val="4349"/>
              </a:lnSpc>
            </a:pPr>
            <a:r>
              <a:rPr lang="en-US" sz="2800" dirty="0">
                <a:solidFill>
                  <a:srgbClr val="4F3022"/>
                </a:solidFill>
                <a:latin typeface="More Sugar Thin"/>
                <a:ea typeface="More Sugar Thin"/>
                <a:cs typeface="More Sugar Thin"/>
                <a:sym typeface="More Sugar Thin"/>
              </a:rPr>
              <a:t> Hunters.</a:t>
            </a:r>
          </a:p>
          <a:p>
            <a:pPr algn="l">
              <a:lnSpc>
                <a:spcPts val="4349"/>
              </a:lnSpc>
            </a:pPr>
            <a:r>
              <a:rPr lang="en-US" sz="2800" dirty="0">
                <a:solidFill>
                  <a:srgbClr val="4F3022"/>
                </a:solidFill>
                <a:latin typeface="More Sugar Thin"/>
                <a:ea typeface="More Sugar Thin"/>
                <a:cs typeface="More Sugar Thin"/>
                <a:sym typeface="More Sugar Thin"/>
              </a:rPr>
              <a:t>Where is genetic diversity in protection of endangered species?</a:t>
            </a:r>
          </a:p>
          <a:p>
            <a:pPr algn="l">
              <a:lnSpc>
                <a:spcPts val="4349"/>
              </a:lnSpc>
            </a:pPr>
            <a:r>
              <a:rPr lang="en-US" sz="2800" dirty="0">
                <a:solidFill>
                  <a:srgbClr val="4F3022"/>
                </a:solidFill>
                <a:latin typeface="More Sugar Thin"/>
                <a:ea typeface="More Sugar Thin"/>
                <a:cs typeface="More Sugar Thin"/>
                <a:sym typeface="More Sugar Thin"/>
              </a:rPr>
              <a:t> Breeding.</a:t>
            </a:r>
          </a:p>
          <a:p>
            <a:pPr algn="l">
              <a:lnSpc>
                <a:spcPts val="4349"/>
              </a:lnSpc>
            </a:pPr>
            <a:r>
              <a:rPr lang="en-US" sz="2800" dirty="0">
                <a:solidFill>
                  <a:srgbClr val="4F3022"/>
                </a:solidFill>
                <a:latin typeface="More Sugar Thin"/>
                <a:ea typeface="More Sugar Thin"/>
                <a:cs typeface="More Sugar Thin"/>
                <a:sym typeface="More Sugar Thin"/>
              </a:rPr>
              <a:t>Where species faces high risk due to the deforestation?</a:t>
            </a:r>
          </a:p>
          <a:p>
            <a:pPr algn="l">
              <a:lnSpc>
                <a:spcPts val="4349"/>
              </a:lnSpc>
            </a:pPr>
            <a:r>
              <a:rPr lang="en-US" sz="2800" dirty="0">
                <a:solidFill>
                  <a:srgbClr val="4F3022"/>
                </a:solidFill>
                <a:latin typeface="More Sugar Thin"/>
                <a:ea typeface="More Sugar Thin"/>
                <a:cs typeface="More Sugar Thin"/>
                <a:sym typeface="More Sugar Thin"/>
              </a:rPr>
              <a:t> rainforest.</a:t>
            </a:r>
          </a:p>
          <a:p>
            <a:pPr>
              <a:lnSpc>
                <a:spcPts val="4349"/>
              </a:lnSpc>
            </a:pPr>
            <a:endParaRPr lang="en-US" sz="2800" dirty="0">
              <a:solidFill>
                <a:srgbClr val="4F3022"/>
              </a:solidFill>
              <a:latin typeface="More Sugar Thin"/>
              <a:ea typeface="More Sugar Thin"/>
              <a:cs typeface="More Sugar Thin"/>
              <a:sym typeface="More Sugar Thin"/>
            </a:endParaRPr>
          </a:p>
          <a:p>
            <a:pPr algn="l">
              <a:lnSpc>
                <a:spcPts val="4326"/>
              </a:lnSpc>
            </a:pPr>
            <a:r>
              <a:rPr lang="en-US" sz="2884" dirty="0">
                <a:solidFill>
                  <a:srgbClr val="4F3022"/>
                </a:solidFill>
                <a:latin typeface="More Sugar Thin"/>
                <a:ea typeface="More Sugar Thin"/>
                <a:cs typeface="More Sugar Thin"/>
                <a:sym typeface="More Sugar Thin"/>
              </a:rPr>
              <a:t>Laboratory </a:t>
            </a:r>
          </a:p>
          <a:p>
            <a:pPr algn="l">
              <a:lnSpc>
                <a:spcPts val="4326"/>
              </a:lnSpc>
            </a:pPr>
            <a:r>
              <a:rPr lang="en-US" sz="2884" dirty="0">
                <a:solidFill>
                  <a:srgbClr val="4F3022"/>
                </a:solidFill>
                <a:latin typeface="More Sugar Thin"/>
                <a:ea typeface="More Sugar Thin"/>
                <a:cs typeface="More Sugar Thin"/>
                <a:sym typeface="More Sugar Thin"/>
              </a:rPr>
              <a:t>Where research faces problems in studying endangered species?</a:t>
            </a:r>
          </a:p>
          <a:p>
            <a:pPr algn="l">
              <a:lnSpc>
                <a:spcPts val="4326"/>
              </a:lnSpc>
            </a:pPr>
            <a:r>
              <a:rPr lang="en-US" sz="2884" dirty="0">
                <a:solidFill>
                  <a:srgbClr val="4F3022"/>
                </a:solidFill>
                <a:latin typeface="More Sugar Thin"/>
                <a:ea typeface="More Sugar Thin"/>
                <a:cs typeface="More Sugar Thin"/>
                <a:sym typeface="More Sugar Thin"/>
              </a:rPr>
              <a:t>Remote areas.</a:t>
            </a:r>
          </a:p>
          <a:p>
            <a:pPr algn="l">
              <a:lnSpc>
                <a:spcPts val="4326"/>
              </a:lnSpc>
            </a:pPr>
            <a:r>
              <a:rPr lang="en-US" sz="2884" dirty="0">
                <a:solidFill>
                  <a:srgbClr val="4F3022"/>
                </a:solidFill>
                <a:latin typeface="More Sugar Thin"/>
                <a:ea typeface="More Sugar Thin"/>
                <a:cs typeface="More Sugar Thin"/>
                <a:sym typeface="More Sugar Thin"/>
              </a:rPr>
              <a:t>Where do toxic waste go from factory?</a:t>
            </a:r>
          </a:p>
          <a:p>
            <a:pPr algn="l">
              <a:lnSpc>
                <a:spcPts val="4326"/>
              </a:lnSpc>
            </a:pPr>
            <a:r>
              <a:rPr lang="en-US" sz="2884" dirty="0">
                <a:solidFill>
                  <a:srgbClr val="4F3022"/>
                </a:solidFill>
                <a:latin typeface="More Sugar Thin"/>
                <a:ea typeface="More Sugar Thin"/>
                <a:cs typeface="More Sugar Thin"/>
                <a:sym typeface="More Sugar Thin"/>
              </a:rPr>
              <a:t>Rivers and ocean.</a:t>
            </a:r>
          </a:p>
        </p:txBody>
      </p:sp>
      <p:sp>
        <p:nvSpPr>
          <p:cNvPr id="5" name="TextBox 5"/>
          <p:cNvSpPr txBox="1"/>
          <p:nvPr/>
        </p:nvSpPr>
        <p:spPr>
          <a:xfrm>
            <a:off x="7350706" y="385844"/>
            <a:ext cx="3586588" cy="1120152"/>
          </a:xfrm>
          <a:prstGeom prst="rect">
            <a:avLst/>
          </a:prstGeom>
        </p:spPr>
        <p:txBody>
          <a:bodyPr lIns="0" tIns="0" rIns="0" bIns="0" rtlCol="0" anchor="t">
            <a:spAutoFit/>
          </a:bodyPr>
          <a:lstStyle/>
          <a:p>
            <a:pPr marL="0" lvl="0" indent="0" algn="l">
              <a:lnSpc>
                <a:spcPts val="8869"/>
              </a:lnSpc>
              <a:spcBef>
                <a:spcPct val="0"/>
              </a:spcBef>
            </a:pPr>
            <a:r>
              <a:rPr lang="en-US" sz="7391">
                <a:solidFill>
                  <a:srgbClr val="4F3022"/>
                </a:solidFill>
                <a:latin typeface="More Sugar"/>
                <a:ea typeface="More Sugar"/>
                <a:cs typeface="More Sugar"/>
                <a:sym typeface="More Sugar"/>
              </a:rPr>
              <a:t>Where?</a:t>
            </a:r>
          </a:p>
        </p:txBody>
      </p:sp>
      <p:sp>
        <p:nvSpPr>
          <p:cNvPr id="6" name="AutoShape 6"/>
          <p:cNvSpPr/>
          <p:nvPr/>
        </p:nvSpPr>
        <p:spPr>
          <a:xfrm>
            <a:off x="8991600" y="1749827"/>
            <a:ext cx="152400" cy="7508474"/>
          </a:xfrm>
          <a:prstGeom prst="line">
            <a:avLst/>
          </a:prstGeom>
          <a:ln w="38100" cap="flat">
            <a:solidFill>
              <a:srgbClr val="000000"/>
            </a:solidFill>
            <a:prstDash val="solid"/>
            <a:headEnd type="none" w="sm" len="sm"/>
            <a:tailEnd type="none" w="sm" len="sm"/>
          </a:ln>
        </p:spPr>
      </p:sp>
      <p:sp>
        <p:nvSpPr>
          <p:cNvPr id="7" name="TextBox 7"/>
          <p:cNvSpPr txBox="1"/>
          <p:nvPr/>
        </p:nvSpPr>
        <p:spPr>
          <a:xfrm>
            <a:off x="9677400" y="1518696"/>
            <a:ext cx="8228612" cy="7307450"/>
          </a:xfrm>
          <a:prstGeom prst="rect">
            <a:avLst/>
          </a:prstGeom>
        </p:spPr>
        <p:txBody>
          <a:bodyPr lIns="0" tIns="0" rIns="0" bIns="0" rtlCol="0" anchor="t">
            <a:spAutoFit/>
          </a:bodyPr>
          <a:lstStyle/>
          <a:p>
            <a:pPr algn="l">
              <a:lnSpc>
                <a:spcPts val="4072"/>
              </a:lnSpc>
            </a:pPr>
            <a:r>
              <a:rPr lang="en-US" sz="2714" dirty="0">
                <a:solidFill>
                  <a:srgbClr val="4F3022"/>
                </a:solidFill>
                <a:latin typeface="More Sugar Thin"/>
                <a:ea typeface="More Sugar Thin"/>
                <a:cs typeface="More Sugar Thin"/>
                <a:sym typeface="More Sugar Thin"/>
              </a:rPr>
              <a:t>Examples &amp; Requirements </a:t>
            </a:r>
          </a:p>
          <a:p>
            <a:pPr algn="l">
              <a:lnSpc>
                <a:spcPts val="4072"/>
              </a:lnSpc>
            </a:pPr>
            <a:r>
              <a:rPr lang="en-US" sz="2714" dirty="0">
                <a:solidFill>
                  <a:srgbClr val="4F3022"/>
                </a:solidFill>
                <a:latin typeface="More Sugar Thin"/>
                <a:ea typeface="More Sugar Thin"/>
                <a:cs typeface="More Sugar Thin"/>
                <a:sym typeface="More Sugar Thin"/>
              </a:rPr>
              <a:t>Where is the restoration of forest mostly relying on? NGO’s</a:t>
            </a:r>
          </a:p>
          <a:p>
            <a:pPr algn="l">
              <a:lnSpc>
                <a:spcPts val="4072"/>
              </a:lnSpc>
            </a:pPr>
            <a:r>
              <a:rPr lang="en-US" sz="2714" dirty="0">
                <a:solidFill>
                  <a:srgbClr val="4F3022"/>
                </a:solidFill>
                <a:latin typeface="More Sugar Thin"/>
                <a:ea typeface="More Sugar Thin"/>
                <a:cs typeface="More Sugar Thin"/>
                <a:sym typeface="More Sugar Thin"/>
              </a:rPr>
              <a:t>Where has the geological range of plants declined over time? </a:t>
            </a:r>
          </a:p>
          <a:p>
            <a:pPr algn="l">
              <a:lnSpc>
                <a:spcPts val="4072"/>
              </a:lnSpc>
            </a:pPr>
            <a:r>
              <a:rPr lang="en-US" sz="2714" dirty="0">
                <a:solidFill>
                  <a:srgbClr val="4F3022"/>
                </a:solidFill>
                <a:latin typeface="More Sugar Thin"/>
                <a:ea typeface="More Sugar Thin"/>
                <a:cs typeface="More Sugar Thin"/>
                <a:sym typeface="More Sugar Thin"/>
              </a:rPr>
              <a:t>Culture exponential.</a:t>
            </a:r>
          </a:p>
          <a:p>
            <a:pPr algn="l">
              <a:lnSpc>
                <a:spcPts val="4072"/>
              </a:lnSpc>
            </a:pPr>
            <a:r>
              <a:rPr lang="en-US" sz="2714" dirty="0">
                <a:solidFill>
                  <a:srgbClr val="4F3022"/>
                </a:solidFill>
                <a:latin typeface="More Sugar Thin"/>
                <a:ea typeface="More Sugar Thin"/>
                <a:cs typeface="More Sugar Thin"/>
                <a:sym typeface="More Sugar Thin"/>
              </a:rPr>
              <a:t>Where do migration occur mostly?</a:t>
            </a:r>
          </a:p>
          <a:p>
            <a:pPr algn="l">
              <a:lnSpc>
                <a:spcPts val="4072"/>
              </a:lnSpc>
            </a:pPr>
            <a:r>
              <a:rPr lang="en-US" sz="2714" dirty="0">
                <a:solidFill>
                  <a:srgbClr val="4F3022"/>
                </a:solidFill>
                <a:latin typeface="More Sugar Thin"/>
                <a:ea typeface="More Sugar Thin"/>
                <a:cs typeface="More Sugar Thin"/>
                <a:sym typeface="More Sugar Thin"/>
              </a:rPr>
              <a:t>Asia and Europe</a:t>
            </a:r>
          </a:p>
          <a:p>
            <a:pPr algn="l">
              <a:lnSpc>
                <a:spcPts val="4072"/>
              </a:lnSpc>
            </a:pPr>
            <a:endParaRPr lang="en-US" sz="2714" dirty="0">
              <a:solidFill>
                <a:srgbClr val="4F3022"/>
              </a:solidFill>
              <a:latin typeface="More Sugar Thin"/>
              <a:ea typeface="More Sugar Thin"/>
              <a:cs typeface="More Sugar Thin"/>
              <a:sym typeface="More Sugar Thin"/>
            </a:endParaRPr>
          </a:p>
          <a:p>
            <a:pPr algn="l">
              <a:lnSpc>
                <a:spcPts val="4072"/>
              </a:lnSpc>
            </a:pPr>
            <a:r>
              <a:rPr lang="en-US" sz="2714" dirty="0">
                <a:solidFill>
                  <a:srgbClr val="4F3022"/>
                </a:solidFill>
                <a:latin typeface="More Sugar Thin"/>
                <a:ea typeface="More Sugar Thin"/>
                <a:cs typeface="More Sugar Thin"/>
                <a:sym typeface="More Sugar Thin"/>
              </a:rPr>
              <a:t>Challenges faced</a:t>
            </a:r>
          </a:p>
          <a:p>
            <a:pPr algn="l">
              <a:lnSpc>
                <a:spcPts val="4072"/>
              </a:lnSpc>
            </a:pPr>
            <a:r>
              <a:rPr lang="en-US" sz="2714" dirty="0">
                <a:solidFill>
                  <a:srgbClr val="4F3022"/>
                </a:solidFill>
                <a:latin typeface="More Sugar Thin"/>
                <a:ea typeface="More Sugar Thin"/>
                <a:cs typeface="More Sugar Thin"/>
                <a:sym typeface="More Sugar Thin"/>
              </a:rPr>
              <a:t>Where do habitat loss occur rapidly? </a:t>
            </a:r>
          </a:p>
          <a:p>
            <a:pPr algn="l">
              <a:lnSpc>
                <a:spcPts val="4072"/>
              </a:lnSpc>
            </a:pPr>
            <a:r>
              <a:rPr lang="en-US" sz="2714" dirty="0">
                <a:solidFill>
                  <a:srgbClr val="4F3022"/>
                </a:solidFill>
                <a:latin typeface="More Sugar Thin"/>
                <a:ea typeface="More Sugar Thin"/>
                <a:cs typeface="More Sugar Thin"/>
                <a:sym typeface="More Sugar Thin"/>
              </a:rPr>
              <a:t>Growing area. </a:t>
            </a:r>
          </a:p>
          <a:p>
            <a:pPr algn="l">
              <a:lnSpc>
                <a:spcPts val="4072"/>
              </a:lnSpc>
            </a:pPr>
            <a:r>
              <a:rPr lang="en-US" sz="2714" dirty="0">
                <a:solidFill>
                  <a:srgbClr val="4F3022"/>
                </a:solidFill>
                <a:latin typeface="More Sugar Thin"/>
                <a:ea typeface="More Sugar Thin"/>
                <a:cs typeface="More Sugar Thin"/>
                <a:sym typeface="More Sugar Thin"/>
              </a:rPr>
              <a:t>Where do international conservation lacks? </a:t>
            </a:r>
          </a:p>
          <a:p>
            <a:pPr algn="l">
              <a:lnSpc>
                <a:spcPts val="4072"/>
              </a:lnSpc>
            </a:pPr>
            <a:r>
              <a:rPr lang="en-US" sz="2714" dirty="0">
                <a:solidFill>
                  <a:srgbClr val="4F3022"/>
                </a:solidFill>
                <a:latin typeface="More Sugar Thin"/>
                <a:ea typeface="More Sugar Thin"/>
                <a:cs typeface="More Sugar Thin"/>
                <a:sym typeface="More Sugar Thin"/>
              </a:rPr>
              <a:t>Border reinforcement.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
            <a:ext cx="18288000" cy="10287001"/>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6652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28607" y="1200700"/>
            <a:ext cx="8785392" cy="8840946"/>
          </a:xfrm>
          <a:prstGeom prst="rect">
            <a:avLst/>
          </a:prstGeom>
        </p:spPr>
        <p:txBody>
          <a:bodyPr wrap="square" lIns="0" tIns="0" rIns="0" bIns="0" rtlCol="0" anchor="t">
            <a:spAutoFit/>
          </a:bodyPr>
          <a:lstStyle/>
          <a:p>
            <a:pPr algn="l">
              <a:lnSpc>
                <a:spcPts val="4926"/>
              </a:lnSpc>
            </a:pPr>
            <a:r>
              <a:rPr lang="en-US" sz="2750" dirty="0">
                <a:solidFill>
                  <a:srgbClr val="4F3022"/>
                </a:solidFill>
                <a:latin typeface="More Sugar Thin"/>
                <a:ea typeface="More Sugar Thin"/>
                <a:cs typeface="More Sugar Thin"/>
                <a:sym typeface="More Sugar Thin"/>
              </a:rPr>
              <a:t>Idea / devices </a:t>
            </a:r>
          </a:p>
          <a:p>
            <a:pPr algn="l">
              <a:lnSpc>
                <a:spcPts val="4326"/>
              </a:lnSpc>
            </a:pPr>
            <a:r>
              <a:rPr lang="en-US" sz="2750" dirty="0">
                <a:solidFill>
                  <a:srgbClr val="4F3022"/>
                </a:solidFill>
                <a:latin typeface="More Sugar Thin" panose="020B0604020202020204" charset="0"/>
                <a:ea typeface="More Sugar"/>
                <a:cs typeface="More Sugar"/>
                <a:sym typeface="More Sugar"/>
              </a:rPr>
              <a:t>1.when do the human activity harm the endangered species?</a:t>
            </a:r>
          </a:p>
          <a:p>
            <a:pPr algn="l">
              <a:lnSpc>
                <a:spcPts val="4326"/>
              </a:lnSpc>
            </a:pPr>
            <a:r>
              <a:rPr lang="en-US" sz="2750" dirty="0">
                <a:solidFill>
                  <a:srgbClr val="4F3022"/>
                </a:solidFill>
                <a:latin typeface="More Sugar Thin" panose="020B0604020202020204" charset="0"/>
                <a:ea typeface="More Sugar"/>
                <a:cs typeface="More Sugar"/>
                <a:sym typeface="More Sugar"/>
              </a:rPr>
              <a:t>Ans During migration</a:t>
            </a:r>
          </a:p>
          <a:p>
            <a:pPr algn="l">
              <a:lnSpc>
                <a:spcPts val="4326"/>
              </a:lnSpc>
            </a:pPr>
            <a:r>
              <a:rPr lang="en-US" sz="2750" dirty="0">
                <a:solidFill>
                  <a:srgbClr val="4F3022"/>
                </a:solidFill>
                <a:latin typeface="More Sugar Thin" panose="020B0604020202020204" charset="0"/>
                <a:ea typeface="More Sugar"/>
                <a:cs typeface="More Sugar"/>
                <a:sym typeface="More Sugar"/>
              </a:rPr>
              <a:t> 2.when are technology-based protection solutions are ineffective?</a:t>
            </a:r>
          </a:p>
          <a:p>
            <a:pPr algn="l">
              <a:lnSpc>
                <a:spcPts val="4326"/>
              </a:lnSpc>
            </a:pPr>
            <a:r>
              <a:rPr lang="en-US" sz="2750" dirty="0">
                <a:solidFill>
                  <a:srgbClr val="4F3022"/>
                </a:solidFill>
                <a:latin typeface="More Sugar Thin" panose="020B0604020202020204" charset="0"/>
                <a:ea typeface="More Sugar"/>
                <a:cs typeface="More Sugar"/>
                <a:sym typeface="More Sugar"/>
              </a:rPr>
              <a:t>Ans . Night time</a:t>
            </a:r>
          </a:p>
          <a:p>
            <a:pPr algn="l">
              <a:lnSpc>
                <a:spcPts val="4326"/>
              </a:lnSpc>
            </a:pPr>
            <a:endParaRPr lang="en-US" sz="2750" dirty="0">
              <a:solidFill>
                <a:srgbClr val="4F3022"/>
              </a:solidFill>
              <a:latin typeface="More Sugar"/>
              <a:ea typeface="More Sugar"/>
              <a:cs typeface="More Sugar"/>
              <a:sym typeface="More Sugar"/>
            </a:endParaRPr>
          </a:p>
          <a:p>
            <a:pPr algn="l">
              <a:lnSpc>
                <a:spcPts val="4326"/>
              </a:lnSpc>
            </a:pPr>
            <a:r>
              <a:rPr lang="en-US" sz="2750" dirty="0">
                <a:solidFill>
                  <a:srgbClr val="4F3022"/>
                </a:solidFill>
                <a:latin typeface="More Sugar Thin"/>
                <a:ea typeface="More Sugar Thin"/>
                <a:cs typeface="More Sugar Thin"/>
                <a:sym typeface="More Sugar Thin"/>
              </a:rPr>
              <a:t> Laboratories</a:t>
            </a:r>
          </a:p>
          <a:p>
            <a:pPr algn="l">
              <a:lnSpc>
                <a:spcPts val="4326"/>
              </a:lnSpc>
            </a:pPr>
            <a:r>
              <a:rPr lang="en-US" sz="2750" dirty="0">
                <a:solidFill>
                  <a:srgbClr val="4F3022"/>
                </a:solidFill>
                <a:latin typeface="More Sugar Thin" panose="020B0604020202020204" charset="0"/>
                <a:ea typeface="More Sugar"/>
                <a:cs typeface="More Sugar"/>
                <a:sym typeface="More Sugar"/>
              </a:rPr>
              <a:t>1.when do invasive species causes significant ecological harm to other species ?</a:t>
            </a:r>
          </a:p>
          <a:p>
            <a:pPr algn="l">
              <a:lnSpc>
                <a:spcPts val="4326"/>
              </a:lnSpc>
            </a:pPr>
            <a:r>
              <a:rPr lang="en-US" sz="2750" dirty="0">
                <a:solidFill>
                  <a:srgbClr val="4F3022"/>
                </a:solidFill>
                <a:latin typeface="More Sugar Thin" panose="020B0604020202020204" charset="0"/>
                <a:ea typeface="More Sugar"/>
                <a:cs typeface="More Sugar"/>
                <a:sym typeface="More Sugar"/>
              </a:rPr>
              <a:t>Ans .invasion </a:t>
            </a:r>
          </a:p>
          <a:p>
            <a:pPr algn="l">
              <a:lnSpc>
                <a:spcPts val="4326"/>
              </a:lnSpc>
            </a:pPr>
            <a:r>
              <a:rPr lang="en-US" sz="2750" dirty="0">
                <a:solidFill>
                  <a:srgbClr val="4F3022"/>
                </a:solidFill>
                <a:latin typeface="More Sugar Thin" panose="020B0604020202020204" charset="0"/>
                <a:ea typeface="More Sugar"/>
                <a:cs typeface="More Sugar"/>
                <a:sym typeface="More Sugar"/>
              </a:rPr>
              <a:t>2.when are endangered species harmed for human needs?</a:t>
            </a:r>
          </a:p>
          <a:p>
            <a:pPr algn="l">
              <a:lnSpc>
                <a:spcPts val="4326"/>
              </a:lnSpc>
            </a:pPr>
            <a:r>
              <a:rPr lang="en-US" sz="2750" dirty="0">
                <a:solidFill>
                  <a:srgbClr val="4F3022"/>
                </a:solidFill>
                <a:latin typeface="More Sugar Thin" panose="020B0604020202020204" charset="0"/>
                <a:ea typeface="More Sugar"/>
                <a:cs typeface="More Sugar"/>
                <a:sym typeface="More Sugar"/>
              </a:rPr>
              <a:t> Ans. trafficking</a:t>
            </a:r>
          </a:p>
          <a:p>
            <a:pPr algn="l">
              <a:lnSpc>
                <a:spcPts val="4326"/>
              </a:lnSpc>
            </a:pPr>
            <a:r>
              <a:rPr lang="en-US" sz="2750" dirty="0">
                <a:solidFill>
                  <a:srgbClr val="4F3022"/>
                </a:solidFill>
                <a:latin typeface="More Sugar Thin" panose="020B0604020202020204" charset="0"/>
                <a:ea typeface="More Sugar"/>
                <a:cs typeface="More Sugar"/>
                <a:sym typeface="More Sugar"/>
              </a:rPr>
              <a:t>3.when are protection reform delayed ?</a:t>
            </a:r>
          </a:p>
          <a:p>
            <a:pPr algn="l">
              <a:lnSpc>
                <a:spcPts val="4326"/>
              </a:lnSpc>
            </a:pPr>
            <a:r>
              <a:rPr lang="en-US" sz="2750" dirty="0">
                <a:solidFill>
                  <a:srgbClr val="4F3022"/>
                </a:solidFill>
                <a:latin typeface="More Sugar Thin" panose="020B0604020202020204" charset="0"/>
                <a:ea typeface="More Sugar"/>
                <a:cs typeface="More Sugar"/>
                <a:sym typeface="More Sugar"/>
              </a:rPr>
              <a:t>Ans. lack of funding</a:t>
            </a:r>
          </a:p>
        </p:txBody>
      </p:sp>
      <p:sp>
        <p:nvSpPr>
          <p:cNvPr id="5" name="TextBox 5"/>
          <p:cNvSpPr txBox="1"/>
          <p:nvPr/>
        </p:nvSpPr>
        <p:spPr>
          <a:xfrm>
            <a:off x="7350706" y="385844"/>
            <a:ext cx="3154021" cy="1120152"/>
          </a:xfrm>
          <a:prstGeom prst="rect">
            <a:avLst/>
          </a:prstGeom>
        </p:spPr>
        <p:txBody>
          <a:bodyPr lIns="0" tIns="0" rIns="0" bIns="0" rtlCol="0" anchor="t">
            <a:spAutoFit/>
          </a:bodyPr>
          <a:lstStyle/>
          <a:p>
            <a:pPr marL="0" lvl="0" indent="0" algn="l">
              <a:lnSpc>
                <a:spcPts val="8869"/>
              </a:lnSpc>
              <a:spcBef>
                <a:spcPct val="0"/>
              </a:spcBef>
            </a:pPr>
            <a:r>
              <a:rPr lang="en-US" sz="7391" dirty="0">
                <a:solidFill>
                  <a:srgbClr val="4F3022"/>
                </a:solidFill>
                <a:latin typeface="More Sugar"/>
                <a:ea typeface="More Sugar"/>
                <a:cs typeface="More Sugar"/>
                <a:sym typeface="More Sugar"/>
              </a:rPr>
              <a:t>When?</a:t>
            </a:r>
          </a:p>
        </p:txBody>
      </p:sp>
      <p:sp>
        <p:nvSpPr>
          <p:cNvPr id="6" name="AutoShape 6"/>
          <p:cNvSpPr/>
          <p:nvPr/>
        </p:nvSpPr>
        <p:spPr>
          <a:xfrm flipH="1">
            <a:off x="9163050" y="1671556"/>
            <a:ext cx="0" cy="7586744"/>
          </a:xfrm>
          <a:prstGeom prst="line">
            <a:avLst/>
          </a:prstGeom>
          <a:ln w="38100" cap="flat">
            <a:solidFill>
              <a:srgbClr val="000000"/>
            </a:solidFill>
            <a:prstDash val="solid"/>
            <a:headEnd type="none" w="sm" len="sm"/>
            <a:tailEnd type="none" w="sm" len="sm"/>
          </a:ln>
        </p:spPr>
      </p:sp>
      <p:sp>
        <p:nvSpPr>
          <p:cNvPr id="7" name="TextBox 7"/>
          <p:cNvSpPr txBox="1"/>
          <p:nvPr/>
        </p:nvSpPr>
        <p:spPr>
          <a:xfrm>
            <a:off x="9604597" y="1667092"/>
            <a:ext cx="8092805" cy="7833235"/>
          </a:xfrm>
          <a:prstGeom prst="rect">
            <a:avLst/>
          </a:prstGeom>
        </p:spPr>
        <p:txBody>
          <a:bodyPr lIns="0" tIns="0" rIns="0" bIns="0" rtlCol="0" anchor="t">
            <a:spAutoFit/>
          </a:bodyPr>
          <a:lstStyle/>
          <a:p>
            <a:pPr algn="l">
              <a:lnSpc>
                <a:spcPts val="4072"/>
              </a:lnSpc>
            </a:pPr>
            <a:r>
              <a:rPr lang="en-US" sz="2714" dirty="0">
                <a:solidFill>
                  <a:srgbClr val="4F3022"/>
                </a:solidFill>
                <a:latin typeface="More Sugar Thin"/>
                <a:ea typeface="More Sugar Thin"/>
                <a:cs typeface="More Sugar Thin"/>
                <a:sym typeface="More Sugar Thin"/>
              </a:rPr>
              <a:t>Examples &amp; Requirements </a:t>
            </a:r>
          </a:p>
          <a:p>
            <a:pPr algn="l">
              <a:lnSpc>
                <a:spcPts val="4072"/>
              </a:lnSpc>
            </a:pPr>
            <a:endParaRPr lang="en-US" sz="2714" dirty="0">
              <a:solidFill>
                <a:srgbClr val="4F3022"/>
              </a:solidFill>
              <a:latin typeface="More Sugar Thin"/>
              <a:ea typeface="More Sugar Thin"/>
              <a:cs typeface="More Sugar Thin"/>
              <a:sym typeface="More Sugar Thin"/>
            </a:endParaRPr>
          </a:p>
          <a:p>
            <a:pPr algn="l">
              <a:lnSpc>
                <a:spcPts val="4072"/>
              </a:lnSpc>
            </a:pPr>
            <a:r>
              <a:rPr lang="en-US" sz="2714" dirty="0">
                <a:solidFill>
                  <a:srgbClr val="4F3022"/>
                </a:solidFill>
                <a:latin typeface="More Sugar"/>
                <a:ea typeface="More Sugar"/>
                <a:cs typeface="More Sugar"/>
                <a:sym typeface="More Sugar"/>
              </a:rPr>
              <a:t> </a:t>
            </a:r>
            <a:r>
              <a:rPr lang="en-US" sz="2714" dirty="0">
                <a:solidFill>
                  <a:srgbClr val="4F3022"/>
                </a:solidFill>
                <a:latin typeface="More Sugar Thin"/>
                <a:ea typeface="More Sugar Thin"/>
                <a:cs typeface="More Sugar Thin"/>
                <a:sym typeface="More Sugar Thin"/>
              </a:rPr>
              <a:t>1.when did overfishing threatening the marine species?</a:t>
            </a:r>
          </a:p>
          <a:p>
            <a:pPr algn="l">
              <a:lnSpc>
                <a:spcPts val="4072"/>
              </a:lnSpc>
            </a:pPr>
            <a:r>
              <a:rPr lang="en-US" sz="2714" dirty="0">
                <a:solidFill>
                  <a:srgbClr val="4F3022"/>
                </a:solidFill>
                <a:latin typeface="More Sugar Thin"/>
                <a:ea typeface="More Sugar Thin"/>
                <a:cs typeface="More Sugar Thin"/>
                <a:sym typeface="More Sugar Thin"/>
              </a:rPr>
              <a:t>Ans. Exploitation</a:t>
            </a:r>
          </a:p>
          <a:p>
            <a:pPr algn="l">
              <a:lnSpc>
                <a:spcPts val="4072"/>
              </a:lnSpc>
            </a:pPr>
            <a:r>
              <a:rPr lang="en-US" sz="2714" dirty="0">
                <a:solidFill>
                  <a:srgbClr val="4F3022"/>
                </a:solidFill>
                <a:latin typeface="More Sugar Thin"/>
                <a:ea typeface="More Sugar Thin"/>
                <a:cs typeface="More Sugar Thin"/>
                <a:sym typeface="More Sugar Thin"/>
              </a:rPr>
              <a:t>2.when do restore habitat conflict with human?</a:t>
            </a:r>
          </a:p>
          <a:p>
            <a:pPr algn="l">
              <a:lnSpc>
                <a:spcPts val="4072"/>
              </a:lnSpc>
            </a:pPr>
            <a:r>
              <a:rPr lang="en-US" sz="2714" dirty="0">
                <a:solidFill>
                  <a:srgbClr val="4F3022"/>
                </a:solidFill>
                <a:latin typeface="More Sugar Thin"/>
                <a:ea typeface="More Sugar Thin"/>
                <a:cs typeface="More Sugar Thin"/>
                <a:sym typeface="More Sugar Thin"/>
              </a:rPr>
              <a:t>Ans. development</a:t>
            </a:r>
          </a:p>
          <a:p>
            <a:pPr algn="l">
              <a:lnSpc>
                <a:spcPts val="4072"/>
              </a:lnSpc>
            </a:pPr>
            <a:endParaRPr lang="en-US" sz="2714" dirty="0">
              <a:solidFill>
                <a:srgbClr val="4F3022"/>
              </a:solidFill>
              <a:latin typeface="More Sugar Thin"/>
              <a:ea typeface="More Sugar Thin"/>
              <a:cs typeface="More Sugar Thin"/>
              <a:sym typeface="More Sugar Thin"/>
            </a:endParaRPr>
          </a:p>
          <a:p>
            <a:pPr algn="l">
              <a:lnSpc>
                <a:spcPts val="4072"/>
              </a:lnSpc>
            </a:pPr>
            <a:r>
              <a:rPr lang="en-US" sz="2714" dirty="0">
                <a:solidFill>
                  <a:srgbClr val="4F3022"/>
                </a:solidFill>
                <a:latin typeface="More Sugar Thin"/>
                <a:ea typeface="More Sugar Thin"/>
                <a:cs typeface="More Sugar Thin"/>
                <a:sym typeface="More Sugar Thin"/>
              </a:rPr>
              <a:t> Challenges faced</a:t>
            </a:r>
          </a:p>
          <a:p>
            <a:pPr algn="l">
              <a:lnSpc>
                <a:spcPts val="4072"/>
              </a:lnSpc>
            </a:pPr>
            <a:endParaRPr lang="en-US" sz="2714" dirty="0">
              <a:solidFill>
                <a:srgbClr val="4F3022"/>
              </a:solidFill>
              <a:latin typeface="More Sugar Thin"/>
              <a:ea typeface="More Sugar Thin"/>
              <a:cs typeface="More Sugar Thin"/>
              <a:sym typeface="More Sugar Thin"/>
            </a:endParaRPr>
          </a:p>
          <a:p>
            <a:pPr algn="l">
              <a:lnSpc>
                <a:spcPts val="4072"/>
              </a:lnSpc>
            </a:pPr>
            <a:r>
              <a:rPr lang="en-US" sz="2714" dirty="0">
                <a:solidFill>
                  <a:srgbClr val="4F3022"/>
                </a:solidFill>
                <a:latin typeface="More Sugar Thin" panose="020B0604020202020204" charset="0"/>
                <a:ea typeface="More Sugar"/>
                <a:cs typeface="More Sugar"/>
                <a:sym typeface="More Sugar"/>
              </a:rPr>
              <a:t>1.when do pollution sources harm endangered species habitat?</a:t>
            </a:r>
          </a:p>
          <a:p>
            <a:pPr algn="l">
              <a:lnSpc>
                <a:spcPts val="4072"/>
              </a:lnSpc>
            </a:pPr>
            <a:r>
              <a:rPr lang="en-US" sz="2714" dirty="0">
                <a:solidFill>
                  <a:srgbClr val="4F3022"/>
                </a:solidFill>
                <a:latin typeface="More Sugar Thin" panose="020B0604020202020204" charset="0"/>
                <a:ea typeface="More Sugar"/>
                <a:cs typeface="More Sugar"/>
                <a:sym typeface="More Sugar"/>
              </a:rPr>
              <a:t>Ans . Industrialization</a:t>
            </a:r>
          </a:p>
          <a:p>
            <a:pPr algn="l">
              <a:lnSpc>
                <a:spcPts val="4072"/>
              </a:lnSpc>
            </a:pPr>
            <a:r>
              <a:rPr lang="en-US" sz="2714" dirty="0">
                <a:solidFill>
                  <a:srgbClr val="4F3022"/>
                </a:solidFill>
                <a:latin typeface="More Sugar Thin" panose="020B0604020202020204" charset="0"/>
                <a:ea typeface="More Sugar"/>
                <a:cs typeface="More Sugar"/>
                <a:sym typeface="More Sugar"/>
              </a:rPr>
              <a:t> 2.when are native species difficult to reintroduce to new place?</a:t>
            </a:r>
          </a:p>
          <a:p>
            <a:pPr algn="l">
              <a:lnSpc>
                <a:spcPts val="4072"/>
              </a:lnSpc>
            </a:pPr>
            <a:r>
              <a:rPr lang="en-US" sz="2714" dirty="0">
                <a:solidFill>
                  <a:srgbClr val="4F3022"/>
                </a:solidFill>
                <a:latin typeface="More Sugar Thin" panose="020B0604020202020204" charset="0"/>
                <a:ea typeface="More Sugar"/>
                <a:cs typeface="More Sugar"/>
                <a:sym typeface="More Sugar"/>
              </a:rPr>
              <a:t>Ans. Adaption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037"/>
            <a:ext cx="18288000" cy="10287000"/>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664747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381001" y="1587010"/>
            <a:ext cx="8762996" cy="8768234"/>
          </a:xfrm>
          <a:prstGeom prst="rect">
            <a:avLst/>
          </a:prstGeom>
        </p:spPr>
        <p:txBody>
          <a:bodyPr wrap="square" lIns="0" tIns="0" rIns="0" bIns="0" rtlCol="0" anchor="t">
            <a:spAutoFit/>
          </a:bodyPr>
          <a:lstStyle/>
          <a:p>
            <a:pPr>
              <a:lnSpc>
                <a:spcPts val="4349"/>
              </a:lnSpc>
            </a:pPr>
            <a:r>
              <a:rPr lang="en-US" sz="2750" dirty="0">
                <a:solidFill>
                  <a:srgbClr val="4F3022"/>
                </a:solidFill>
                <a:latin typeface="More Sugar Thin"/>
                <a:ea typeface="More Sugar Thin"/>
                <a:cs typeface="More Sugar Thin"/>
                <a:sym typeface="More Sugar Thin"/>
              </a:rPr>
              <a:t>idea/devices </a:t>
            </a:r>
          </a:p>
          <a:p>
            <a:pPr>
              <a:lnSpc>
                <a:spcPts val="4349"/>
              </a:lnSpc>
            </a:pPr>
            <a:r>
              <a:rPr lang="en-US" sz="2750" dirty="0">
                <a:solidFill>
                  <a:srgbClr val="4F3022"/>
                </a:solidFill>
                <a:latin typeface="More Sugar Thin"/>
                <a:ea typeface="More Sugar Thin"/>
                <a:cs typeface="More Sugar Thin"/>
                <a:sym typeface="More Sugar Thin"/>
              </a:rPr>
              <a:t>1.why do </a:t>
            </a:r>
            <a:r>
              <a:rPr lang="en-US" sz="2750" dirty="0" err="1">
                <a:solidFill>
                  <a:srgbClr val="4F3022"/>
                </a:solidFill>
                <a:latin typeface="More Sugar Thin"/>
                <a:ea typeface="More Sugar Thin"/>
                <a:cs typeface="More Sugar Thin"/>
                <a:sym typeface="More Sugar Thin"/>
              </a:rPr>
              <a:t>ruks</a:t>
            </a:r>
            <a:r>
              <a:rPr lang="en-US" sz="2750" dirty="0">
                <a:solidFill>
                  <a:srgbClr val="4F3022"/>
                </a:solidFill>
                <a:latin typeface="More Sugar Thin"/>
                <a:ea typeface="More Sugar Thin"/>
                <a:cs typeface="More Sugar Thin"/>
                <a:sym typeface="More Sugar Thin"/>
              </a:rPr>
              <a:t> for protection fails?</a:t>
            </a:r>
          </a:p>
          <a:p>
            <a:pPr>
              <a:lnSpc>
                <a:spcPts val="4349"/>
              </a:lnSpc>
            </a:pPr>
            <a:r>
              <a:rPr lang="en-US" sz="2750" dirty="0">
                <a:solidFill>
                  <a:srgbClr val="4F3022"/>
                </a:solidFill>
                <a:latin typeface="More Sugar Thin"/>
                <a:ea typeface="More Sugar Thin"/>
                <a:cs typeface="More Sugar Thin"/>
                <a:sym typeface="More Sugar Thin"/>
              </a:rPr>
              <a:t>Ans. enforcement</a:t>
            </a:r>
          </a:p>
          <a:p>
            <a:pPr>
              <a:lnSpc>
                <a:spcPts val="4349"/>
              </a:lnSpc>
            </a:pPr>
            <a:r>
              <a:rPr lang="en-US" sz="2750" dirty="0">
                <a:solidFill>
                  <a:srgbClr val="4F3022"/>
                </a:solidFill>
                <a:latin typeface="More Sugar Thin"/>
                <a:ea typeface="More Sugar Thin"/>
                <a:cs typeface="More Sugar Thin"/>
                <a:sym typeface="More Sugar Thin"/>
              </a:rPr>
              <a:t>2.why are new protection tools not utilized?</a:t>
            </a:r>
          </a:p>
          <a:p>
            <a:pPr>
              <a:lnSpc>
                <a:spcPts val="4349"/>
              </a:lnSpc>
            </a:pPr>
            <a:r>
              <a:rPr lang="en-US" sz="2750" dirty="0">
                <a:solidFill>
                  <a:srgbClr val="4F3022"/>
                </a:solidFill>
                <a:latin typeface="More Sugar Thin"/>
                <a:ea typeface="More Sugar Thin"/>
                <a:cs typeface="More Sugar Thin"/>
                <a:sym typeface="More Sugar Thin"/>
              </a:rPr>
              <a:t>Ans. adaptation</a:t>
            </a:r>
          </a:p>
          <a:p>
            <a:pPr>
              <a:lnSpc>
                <a:spcPts val="4349"/>
              </a:lnSpc>
            </a:pPr>
            <a:r>
              <a:rPr lang="en-US" sz="2750" dirty="0">
                <a:solidFill>
                  <a:srgbClr val="4F3022"/>
                </a:solidFill>
                <a:latin typeface="More Sugar Thin"/>
                <a:ea typeface="More Sugar Thin"/>
                <a:cs typeface="More Sugar Thin"/>
                <a:sym typeface="More Sugar Thin"/>
              </a:rPr>
              <a:t>3.why do conservation organization struggle to collaborate?</a:t>
            </a:r>
          </a:p>
          <a:p>
            <a:pPr>
              <a:lnSpc>
                <a:spcPts val="4349"/>
              </a:lnSpc>
            </a:pPr>
            <a:r>
              <a:rPr lang="en-US" sz="2750" dirty="0">
                <a:solidFill>
                  <a:srgbClr val="4F3022"/>
                </a:solidFill>
                <a:latin typeface="More Sugar Thin"/>
                <a:ea typeface="More Sugar Thin"/>
                <a:cs typeface="More Sugar Thin"/>
                <a:sym typeface="More Sugar Thin"/>
              </a:rPr>
              <a:t>Ans. ego</a:t>
            </a:r>
          </a:p>
          <a:p>
            <a:pPr>
              <a:lnSpc>
                <a:spcPts val="4349"/>
              </a:lnSpc>
            </a:pPr>
            <a:endParaRPr lang="en-US" sz="2750" dirty="0">
              <a:solidFill>
                <a:srgbClr val="4F3022"/>
              </a:solidFill>
              <a:latin typeface="More Sugar Thin"/>
              <a:ea typeface="More Sugar Thin"/>
              <a:cs typeface="More Sugar Thin"/>
              <a:sym typeface="More Sugar Thin"/>
            </a:endParaRPr>
          </a:p>
          <a:p>
            <a:pPr>
              <a:lnSpc>
                <a:spcPts val="4349"/>
              </a:lnSpc>
            </a:pPr>
            <a:r>
              <a:rPr lang="en-US" sz="2750" dirty="0">
                <a:solidFill>
                  <a:srgbClr val="4F3022"/>
                </a:solidFill>
                <a:latin typeface="More Sugar Thin"/>
                <a:ea typeface="More Sugar Thin"/>
                <a:cs typeface="More Sugar Thin"/>
                <a:sym typeface="More Sugar Thin"/>
              </a:rPr>
              <a:t>Challenges faced </a:t>
            </a:r>
          </a:p>
          <a:p>
            <a:pPr>
              <a:lnSpc>
                <a:spcPts val="4349"/>
              </a:lnSpc>
            </a:pPr>
            <a:r>
              <a:rPr lang="en-US" sz="2750" dirty="0">
                <a:solidFill>
                  <a:srgbClr val="4F3022"/>
                </a:solidFill>
                <a:latin typeface="More Sugar Thin"/>
                <a:ea typeface="More Sugar Thin"/>
                <a:cs typeface="More Sugar Thin"/>
                <a:sym typeface="More Sugar Thin"/>
              </a:rPr>
              <a:t>1.why do diseases spread more rapidly among endangered species?</a:t>
            </a:r>
          </a:p>
          <a:p>
            <a:pPr>
              <a:lnSpc>
                <a:spcPts val="4349"/>
              </a:lnSpc>
            </a:pPr>
            <a:r>
              <a:rPr lang="en-US" sz="2750" dirty="0">
                <a:solidFill>
                  <a:srgbClr val="4F3022"/>
                </a:solidFill>
                <a:latin typeface="More Sugar Thin"/>
                <a:ea typeface="More Sugar Thin"/>
                <a:cs typeface="More Sugar Thin"/>
                <a:sym typeface="More Sugar Thin"/>
              </a:rPr>
              <a:t>Ans. transmission</a:t>
            </a:r>
          </a:p>
          <a:p>
            <a:pPr>
              <a:lnSpc>
                <a:spcPts val="4349"/>
              </a:lnSpc>
            </a:pPr>
            <a:r>
              <a:rPr lang="en-US" sz="2750" dirty="0">
                <a:solidFill>
                  <a:srgbClr val="4F3022"/>
                </a:solidFill>
                <a:latin typeface="More Sugar Thin"/>
                <a:ea typeface="More Sugar Thin"/>
                <a:cs typeface="More Sugar Thin"/>
                <a:sym typeface="More Sugar Thin"/>
              </a:rPr>
              <a:t>2.why do endangered species face health risk in polluted areas?</a:t>
            </a:r>
          </a:p>
          <a:p>
            <a:pPr>
              <a:lnSpc>
                <a:spcPts val="4349"/>
              </a:lnSpc>
            </a:pPr>
            <a:r>
              <a:rPr lang="en-US" sz="2750" dirty="0">
                <a:solidFill>
                  <a:srgbClr val="4F3022"/>
                </a:solidFill>
                <a:latin typeface="More Sugar Thin"/>
                <a:ea typeface="More Sugar Thin"/>
                <a:cs typeface="More Sugar Thin"/>
                <a:sym typeface="More Sugar Thin"/>
              </a:rPr>
              <a:t>Ans. Toxicity</a:t>
            </a:r>
          </a:p>
        </p:txBody>
      </p:sp>
      <p:sp>
        <p:nvSpPr>
          <p:cNvPr id="5" name="TextBox 5"/>
          <p:cNvSpPr txBox="1"/>
          <p:nvPr/>
        </p:nvSpPr>
        <p:spPr>
          <a:xfrm>
            <a:off x="7796791" y="385844"/>
            <a:ext cx="2694418" cy="1120152"/>
          </a:xfrm>
          <a:prstGeom prst="rect">
            <a:avLst/>
          </a:prstGeom>
        </p:spPr>
        <p:txBody>
          <a:bodyPr lIns="0" tIns="0" rIns="0" bIns="0" rtlCol="0" anchor="t">
            <a:spAutoFit/>
          </a:bodyPr>
          <a:lstStyle/>
          <a:p>
            <a:pPr marL="0" lvl="0" indent="0" algn="l">
              <a:lnSpc>
                <a:spcPts val="8869"/>
              </a:lnSpc>
              <a:spcBef>
                <a:spcPct val="0"/>
              </a:spcBef>
            </a:pPr>
            <a:r>
              <a:rPr lang="en-US" sz="7391">
                <a:solidFill>
                  <a:srgbClr val="4F3022"/>
                </a:solidFill>
                <a:latin typeface="More Sugar"/>
                <a:ea typeface="More Sugar"/>
                <a:cs typeface="More Sugar"/>
                <a:sym typeface="More Sugar"/>
              </a:rPr>
              <a:t>Why?</a:t>
            </a:r>
          </a:p>
        </p:txBody>
      </p:sp>
      <p:sp>
        <p:nvSpPr>
          <p:cNvPr id="6" name="AutoShape 6"/>
          <p:cNvSpPr/>
          <p:nvPr/>
        </p:nvSpPr>
        <p:spPr>
          <a:xfrm flipH="1">
            <a:off x="9144000" y="2364744"/>
            <a:ext cx="0" cy="6893556"/>
          </a:xfrm>
          <a:prstGeom prst="line">
            <a:avLst/>
          </a:prstGeom>
          <a:ln w="38100" cap="flat">
            <a:solidFill>
              <a:srgbClr val="000000"/>
            </a:solidFill>
            <a:prstDash val="solid"/>
            <a:headEnd type="none" w="sm" len="sm"/>
            <a:tailEnd type="none" w="sm" len="sm"/>
          </a:ln>
        </p:spPr>
      </p:sp>
      <p:sp>
        <p:nvSpPr>
          <p:cNvPr id="7" name="TextBox 7"/>
          <p:cNvSpPr txBox="1"/>
          <p:nvPr/>
        </p:nvSpPr>
        <p:spPr>
          <a:xfrm>
            <a:off x="9208299" y="1309467"/>
            <a:ext cx="9079701" cy="9004003"/>
          </a:xfrm>
          <a:prstGeom prst="rect">
            <a:avLst/>
          </a:prstGeom>
        </p:spPr>
        <p:txBody>
          <a:bodyPr wrap="square" lIns="0" tIns="0" rIns="0" bIns="0" rtlCol="0" anchor="t">
            <a:spAutoFit/>
          </a:bodyPr>
          <a:lstStyle/>
          <a:p>
            <a:pPr algn="l">
              <a:lnSpc>
                <a:spcPts val="5122"/>
              </a:lnSpc>
            </a:pPr>
            <a:r>
              <a:rPr lang="en-US" sz="2400" dirty="0" err="1">
                <a:solidFill>
                  <a:srgbClr val="4F3022"/>
                </a:solidFill>
                <a:latin typeface="More Sugar Thin"/>
                <a:ea typeface="More Sugar Thin"/>
                <a:cs typeface="More Sugar Thin"/>
                <a:sym typeface="More Sugar Thin"/>
              </a:rPr>
              <a:t>laborotary</a:t>
            </a:r>
            <a:endParaRPr lang="en-US" sz="2400" dirty="0">
              <a:solidFill>
                <a:srgbClr val="4F3022"/>
              </a:solidFill>
              <a:latin typeface="More Sugar Thin"/>
              <a:ea typeface="More Sugar Thin"/>
              <a:cs typeface="More Sugar Thin"/>
              <a:sym typeface="More Sugar Thin"/>
            </a:endParaRPr>
          </a:p>
          <a:p>
            <a:pPr algn="l">
              <a:lnSpc>
                <a:spcPts val="4072"/>
              </a:lnSpc>
            </a:pPr>
            <a:endParaRPr lang="en-US" sz="2400" dirty="0">
              <a:solidFill>
                <a:srgbClr val="4F3022"/>
              </a:solidFill>
              <a:latin typeface="More Sugar Thin"/>
              <a:ea typeface="More Sugar Thin"/>
              <a:cs typeface="More Sugar Thin"/>
              <a:sym typeface="More Sugar Thin"/>
            </a:endParaRPr>
          </a:p>
          <a:p>
            <a:pPr algn="l">
              <a:lnSpc>
                <a:spcPts val="4072"/>
              </a:lnSpc>
            </a:pPr>
            <a:r>
              <a:rPr lang="en-US" sz="2400" dirty="0">
                <a:solidFill>
                  <a:srgbClr val="4F3022"/>
                </a:solidFill>
                <a:latin typeface="More Sugar Thin"/>
                <a:ea typeface="More Sugar Thin"/>
                <a:cs typeface="More Sugar Thin"/>
                <a:sym typeface="More Sugar Thin"/>
              </a:rPr>
              <a:t>1.why is climate changing?</a:t>
            </a:r>
          </a:p>
          <a:p>
            <a:pPr algn="l">
              <a:lnSpc>
                <a:spcPts val="4072"/>
              </a:lnSpc>
            </a:pPr>
            <a:r>
              <a:rPr lang="en-US" sz="2400" dirty="0">
                <a:solidFill>
                  <a:srgbClr val="4F3022"/>
                </a:solidFill>
                <a:latin typeface="More Sugar Thin"/>
                <a:ea typeface="More Sugar Thin"/>
                <a:cs typeface="More Sugar Thin"/>
                <a:sym typeface="More Sugar Thin"/>
              </a:rPr>
              <a:t>Ans. global warming</a:t>
            </a:r>
          </a:p>
          <a:p>
            <a:pPr algn="l">
              <a:lnSpc>
                <a:spcPts val="4072"/>
              </a:lnSpc>
            </a:pPr>
            <a:r>
              <a:rPr lang="en-US" sz="2400" dirty="0">
                <a:solidFill>
                  <a:srgbClr val="4F3022"/>
                </a:solidFill>
                <a:latin typeface="More Sugar Thin"/>
                <a:ea typeface="More Sugar Thin"/>
                <a:cs typeface="More Sugar Thin"/>
                <a:sym typeface="More Sugar Thin"/>
              </a:rPr>
              <a:t> 2.why new trees do not survive longer?</a:t>
            </a:r>
          </a:p>
          <a:p>
            <a:pPr algn="l">
              <a:lnSpc>
                <a:spcPts val="4072"/>
              </a:lnSpc>
            </a:pPr>
            <a:r>
              <a:rPr lang="en-US" sz="2400" dirty="0">
                <a:solidFill>
                  <a:srgbClr val="4F3022"/>
                </a:solidFill>
                <a:latin typeface="More Sugar Thin"/>
                <a:ea typeface="More Sugar Thin"/>
                <a:cs typeface="More Sugar Thin"/>
                <a:sym typeface="More Sugar Thin"/>
              </a:rPr>
              <a:t>Ans . lack of water</a:t>
            </a:r>
          </a:p>
          <a:p>
            <a:pPr algn="l">
              <a:lnSpc>
                <a:spcPts val="4072"/>
              </a:lnSpc>
            </a:pPr>
            <a:r>
              <a:rPr lang="en-US" sz="2400" dirty="0">
                <a:solidFill>
                  <a:srgbClr val="4F3022"/>
                </a:solidFill>
                <a:latin typeface="More Sugar Thin"/>
                <a:ea typeface="More Sugar Thin"/>
                <a:cs typeface="More Sugar Thin"/>
                <a:sym typeface="More Sugar Thin"/>
              </a:rPr>
              <a:t>3.why is habitat restoration is a critical requirement for survival?</a:t>
            </a:r>
          </a:p>
          <a:p>
            <a:pPr algn="l">
              <a:lnSpc>
                <a:spcPts val="4072"/>
              </a:lnSpc>
            </a:pPr>
            <a:r>
              <a:rPr lang="en-US" sz="2400" dirty="0">
                <a:solidFill>
                  <a:srgbClr val="4F3022"/>
                </a:solidFill>
                <a:latin typeface="More Sugar Thin"/>
                <a:ea typeface="More Sugar Thin"/>
                <a:cs typeface="More Sugar Thin"/>
                <a:sym typeface="More Sugar Thin"/>
              </a:rPr>
              <a:t>Ans . degradation</a:t>
            </a:r>
          </a:p>
          <a:p>
            <a:pPr algn="l">
              <a:lnSpc>
                <a:spcPts val="4072"/>
              </a:lnSpc>
            </a:pPr>
            <a:endParaRPr lang="en-US" sz="2400" dirty="0">
              <a:solidFill>
                <a:srgbClr val="4F3022"/>
              </a:solidFill>
              <a:latin typeface="More Sugar Thin"/>
              <a:ea typeface="More Sugar Thin"/>
              <a:cs typeface="More Sugar Thin"/>
              <a:sym typeface="More Sugar Thin"/>
            </a:endParaRPr>
          </a:p>
          <a:p>
            <a:pPr algn="l">
              <a:lnSpc>
                <a:spcPts val="4072"/>
              </a:lnSpc>
            </a:pPr>
            <a:r>
              <a:rPr lang="en-US" sz="2400" dirty="0">
                <a:solidFill>
                  <a:srgbClr val="4F3022"/>
                </a:solidFill>
                <a:latin typeface="More Sugar Thin"/>
                <a:ea typeface="More Sugar Thin"/>
                <a:cs typeface="More Sugar Thin"/>
                <a:sym typeface="More Sugar Thin"/>
              </a:rPr>
              <a:t>Examples </a:t>
            </a:r>
          </a:p>
          <a:p>
            <a:pPr algn="l">
              <a:lnSpc>
                <a:spcPts val="4072"/>
              </a:lnSpc>
            </a:pPr>
            <a:endParaRPr lang="en-US" sz="2400" dirty="0">
              <a:solidFill>
                <a:srgbClr val="4F3022"/>
              </a:solidFill>
              <a:latin typeface="More Sugar Thin"/>
              <a:ea typeface="More Sugar Thin"/>
              <a:cs typeface="More Sugar Thin"/>
              <a:sym typeface="More Sugar Thin"/>
            </a:endParaRPr>
          </a:p>
          <a:p>
            <a:pPr algn="l">
              <a:lnSpc>
                <a:spcPts val="4072"/>
              </a:lnSpc>
            </a:pPr>
            <a:r>
              <a:rPr lang="en-US" sz="2400" dirty="0">
                <a:solidFill>
                  <a:srgbClr val="4F3022"/>
                </a:solidFill>
                <a:latin typeface="More Sugar Thin"/>
                <a:ea typeface="More Sugar Thin"/>
                <a:cs typeface="More Sugar Thin"/>
                <a:sym typeface="More Sugar Thin"/>
              </a:rPr>
              <a:t>1.Why are captive breeding programs often successful?</a:t>
            </a:r>
          </a:p>
          <a:p>
            <a:pPr algn="l">
              <a:lnSpc>
                <a:spcPts val="4072"/>
              </a:lnSpc>
            </a:pPr>
            <a:r>
              <a:rPr lang="en-US" sz="2400" dirty="0">
                <a:solidFill>
                  <a:srgbClr val="4F3022"/>
                </a:solidFill>
                <a:latin typeface="More Sugar Thin"/>
                <a:ea typeface="More Sugar Thin"/>
                <a:cs typeface="More Sugar Thin"/>
                <a:sym typeface="More Sugar Thin"/>
              </a:rPr>
              <a:t>Ans. stress</a:t>
            </a:r>
          </a:p>
          <a:p>
            <a:pPr algn="l">
              <a:lnSpc>
                <a:spcPts val="4072"/>
              </a:lnSpc>
            </a:pPr>
            <a:r>
              <a:rPr lang="en-US" sz="2400" dirty="0">
                <a:solidFill>
                  <a:srgbClr val="4F3022"/>
                </a:solidFill>
                <a:latin typeface="More Sugar Thin"/>
                <a:ea typeface="More Sugar Thin"/>
                <a:cs typeface="More Sugar Thin"/>
                <a:sym typeface="More Sugar Thin"/>
              </a:rPr>
              <a:t>2.why is it hard to save the natural habitat of endangered species?</a:t>
            </a:r>
          </a:p>
          <a:p>
            <a:pPr algn="l">
              <a:lnSpc>
                <a:spcPts val="4072"/>
              </a:lnSpc>
            </a:pPr>
            <a:r>
              <a:rPr lang="en-US" sz="2400" dirty="0">
                <a:solidFill>
                  <a:srgbClr val="4F3022"/>
                </a:solidFill>
                <a:latin typeface="More Sugar Thin"/>
                <a:ea typeface="More Sugar Thin"/>
                <a:cs typeface="More Sugar Thin"/>
                <a:sym typeface="More Sugar Thin"/>
              </a:rPr>
              <a:t>Ans . development </a:t>
            </a:r>
          </a:p>
          <a:p>
            <a:pPr algn="l">
              <a:lnSpc>
                <a:spcPts val="4072"/>
              </a:lnSpc>
            </a:pPr>
            <a:r>
              <a:rPr lang="en-US" sz="2400" dirty="0">
                <a:solidFill>
                  <a:srgbClr val="4F3022"/>
                </a:solidFill>
                <a:latin typeface="More Sugar Thin"/>
                <a:ea typeface="More Sugar Thin"/>
                <a:cs typeface="More Sugar Thin"/>
                <a:sym typeface="More Sugar Thin"/>
              </a:rPr>
              <a:t>3.why the laws often fails to work?</a:t>
            </a:r>
          </a:p>
          <a:p>
            <a:pPr algn="l">
              <a:lnSpc>
                <a:spcPts val="4072"/>
              </a:lnSpc>
            </a:pPr>
            <a:r>
              <a:rPr lang="en-US" sz="2400" dirty="0">
                <a:solidFill>
                  <a:srgbClr val="4F3022"/>
                </a:solidFill>
                <a:latin typeface="More Sugar Thin"/>
                <a:ea typeface="More Sugar Thin"/>
                <a:cs typeface="More Sugar Thin"/>
                <a:sym typeface="More Sugar Thin"/>
              </a:rPr>
              <a:t>Ans. weaker laws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4747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5898" y="1155376"/>
            <a:ext cx="8429952" cy="7665368"/>
          </a:xfrm>
          <a:prstGeom prst="rect">
            <a:avLst/>
          </a:prstGeom>
        </p:spPr>
        <p:txBody>
          <a:bodyPr lIns="0" tIns="0" rIns="0" bIns="0" rtlCol="0" anchor="t">
            <a:spAutoFit/>
          </a:bodyPr>
          <a:lstStyle/>
          <a:p>
            <a:pPr algn="l">
              <a:lnSpc>
                <a:spcPts val="4349"/>
              </a:lnSpc>
            </a:pPr>
            <a:r>
              <a:rPr lang="en-US" sz="2899" dirty="0">
                <a:solidFill>
                  <a:srgbClr val="4F3022"/>
                </a:solidFill>
                <a:latin typeface="More Sugar Thin"/>
                <a:ea typeface="More Sugar Thin"/>
                <a:cs typeface="More Sugar Thin"/>
                <a:sym typeface="More Sugar Thin"/>
              </a:rPr>
              <a:t>idea/devices </a:t>
            </a:r>
          </a:p>
          <a:p>
            <a:pPr algn="l">
              <a:lnSpc>
                <a:spcPts val="4349"/>
              </a:lnSpc>
            </a:pPr>
            <a:endParaRPr lang="en-US" sz="2899" dirty="0">
              <a:solidFill>
                <a:srgbClr val="4F3022"/>
              </a:solidFill>
              <a:latin typeface="More Sugar Thin"/>
              <a:ea typeface="More Sugar Thin"/>
              <a:cs typeface="More Sugar Thin"/>
              <a:sym typeface="More Sugar Thin"/>
            </a:endParaRPr>
          </a:p>
          <a:p>
            <a:pPr algn="l">
              <a:lnSpc>
                <a:spcPts val="4349"/>
              </a:lnSpc>
            </a:pPr>
            <a:r>
              <a:rPr lang="en-US" sz="2899" dirty="0">
                <a:solidFill>
                  <a:srgbClr val="4F3022"/>
                </a:solidFill>
                <a:latin typeface="More Sugar Thin"/>
                <a:ea typeface="More Sugar Thin"/>
                <a:cs typeface="More Sugar Thin"/>
                <a:sym typeface="More Sugar Thin"/>
              </a:rPr>
              <a:t>1.Who is responsible for protection of animals?</a:t>
            </a:r>
          </a:p>
          <a:p>
            <a:pPr algn="l">
              <a:lnSpc>
                <a:spcPts val="4349"/>
              </a:lnSpc>
            </a:pPr>
            <a:r>
              <a:rPr lang="en-US" sz="2899" dirty="0">
                <a:solidFill>
                  <a:srgbClr val="4F3022"/>
                </a:solidFill>
                <a:latin typeface="More Sugar Thin"/>
                <a:ea typeface="More Sugar Thin"/>
                <a:cs typeface="More Sugar Thin"/>
                <a:sym typeface="More Sugar Thin"/>
              </a:rPr>
              <a:t>Government.</a:t>
            </a:r>
          </a:p>
          <a:p>
            <a:pPr algn="l">
              <a:lnSpc>
                <a:spcPts val="4349"/>
              </a:lnSpc>
            </a:pPr>
            <a:r>
              <a:rPr lang="en-US" sz="2899" dirty="0">
                <a:solidFill>
                  <a:srgbClr val="4F3022"/>
                </a:solidFill>
                <a:latin typeface="More Sugar Thin"/>
                <a:ea typeface="More Sugar Thin"/>
                <a:cs typeface="More Sugar Thin"/>
                <a:sym typeface="More Sugar Thin"/>
              </a:rPr>
              <a:t>2.who benefits from the eco-tourism? </a:t>
            </a:r>
          </a:p>
          <a:p>
            <a:pPr algn="l">
              <a:lnSpc>
                <a:spcPts val="4349"/>
              </a:lnSpc>
            </a:pPr>
            <a:r>
              <a:rPr lang="en-US" sz="2899" dirty="0">
                <a:solidFill>
                  <a:srgbClr val="4F3022"/>
                </a:solidFill>
                <a:latin typeface="More Sugar Thin"/>
                <a:ea typeface="More Sugar Thin"/>
                <a:cs typeface="More Sugar Thin"/>
                <a:sym typeface="More Sugar Thin"/>
              </a:rPr>
              <a:t>Local communities.</a:t>
            </a:r>
          </a:p>
          <a:p>
            <a:pPr algn="l">
              <a:lnSpc>
                <a:spcPts val="4349"/>
              </a:lnSpc>
            </a:pPr>
            <a:r>
              <a:rPr lang="en-US" sz="2899" dirty="0">
                <a:solidFill>
                  <a:srgbClr val="4F3022"/>
                </a:solidFill>
                <a:latin typeface="More Sugar Thin"/>
                <a:ea typeface="More Sugar Thin"/>
                <a:cs typeface="More Sugar Thin"/>
                <a:sym typeface="More Sugar Thin"/>
              </a:rPr>
              <a:t>3.who causes pollution?</a:t>
            </a:r>
          </a:p>
          <a:p>
            <a:pPr algn="l">
              <a:lnSpc>
                <a:spcPts val="4349"/>
              </a:lnSpc>
            </a:pPr>
            <a:r>
              <a:rPr lang="en-US" sz="2899" dirty="0">
                <a:solidFill>
                  <a:srgbClr val="4F3022"/>
                </a:solidFill>
                <a:latin typeface="More Sugar Thin"/>
                <a:ea typeface="More Sugar Thin"/>
                <a:cs typeface="More Sugar Thin"/>
                <a:sym typeface="More Sugar Thin"/>
              </a:rPr>
              <a:t>Humans.</a:t>
            </a:r>
          </a:p>
          <a:p>
            <a:pPr algn="l">
              <a:lnSpc>
                <a:spcPts val="4349"/>
              </a:lnSpc>
            </a:pPr>
            <a:r>
              <a:rPr lang="en-US" sz="2899" dirty="0">
                <a:solidFill>
                  <a:srgbClr val="4F3022"/>
                </a:solidFill>
                <a:latin typeface="More Sugar Thin"/>
                <a:ea typeface="More Sugar Thin"/>
                <a:cs typeface="More Sugar Thin"/>
                <a:sym typeface="More Sugar Thin"/>
              </a:rPr>
              <a:t>Challenges faced </a:t>
            </a:r>
          </a:p>
          <a:p>
            <a:pPr algn="l">
              <a:lnSpc>
                <a:spcPts val="4349"/>
              </a:lnSpc>
            </a:pPr>
            <a:endParaRPr lang="en-US" sz="2899" dirty="0">
              <a:solidFill>
                <a:srgbClr val="4F3022"/>
              </a:solidFill>
              <a:latin typeface="More Sugar Thin"/>
              <a:ea typeface="More Sugar Thin"/>
              <a:cs typeface="More Sugar Thin"/>
              <a:sym typeface="More Sugar Thin"/>
            </a:endParaRPr>
          </a:p>
          <a:p>
            <a:pPr algn="l">
              <a:lnSpc>
                <a:spcPts val="4349"/>
              </a:lnSpc>
            </a:pPr>
            <a:r>
              <a:rPr lang="en-US" sz="2899" dirty="0">
                <a:solidFill>
                  <a:srgbClr val="4F3022"/>
                </a:solidFill>
                <a:latin typeface="More Sugar Thin"/>
                <a:ea typeface="More Sugar Thin"/>
                <a:cs typeface="More Sugar Thin"/>
                <a:sym typeface="More Sugar Thin"/>
              </a:rPr>
              <a:t>who is responsible for animals' death?</a:t>
            </a:r>
          </a:p>
          <a:p>
            <a:pPr algn="l">
              <a:lnSpc>
                <a:spcPts val="4349"/>
              </a:lnSpc>
            </a:pPr>
            <a:r>
              <a:rPr lang="en-US" sz="2899" dirty="0">
                <a:solidFill>
                  <a:srgbClr val="4F3022"/>
                </a:solidFill>
                <a:latin typeface="More Sugar Thin"/>
                <a:ea typeface="More Sugar Thin"/>
                <a:cs typeface="More Sugar Thin"/>
                <a:sym typeface="More Sugar Thin"/>
              </a:rPr>
              <a:t>Predators.</a:t>
            </a:r>
          </a:p>
          <a:p>
            <a:pPr algn="l">
              <a:lnSpc>
                <a:spcPts val="4349"/>
              </a:lnSpc>
            </a:pPr>
            <a:r>
              <a:rPr lang="en-US" sz="2899" dirty="0">
                <a:solidFill>
                  <a:srgbClr val="4F3022"/>
                </a:solidFill>
                <a:latin typeface="More Sugar Thin"/>
                <a:ea typeface="More Sugar Thin"/>
                <a:cs typeface="More Sugar Thin"/>
                <a:sym typeface="More Sugar Thin"/>
              </a:rPr>
              <a:t>2.who benefits from the illegal wildlife trade ?</a:t>
            </a:r>
          </a:p>
          <a:p>
            <a:pPr algn="l">
              <a:lnSpc>
                <a:spcPts val="4349"/>
              </a:lnSpc>
            </a:pPr>
            <a:r>
              <a:rPr lang="en-US" sz="2899" dirty="0">
                <a:solidFill>
                  <a:srgbClr val="4F3022"/>
                </a:solidFill>
                <a:latin typeface="More Sugar Thin"/>
                <a:ea typeface="More Sugar Thin"/>
                <a:cs typeface="More Sugar Thin"/>
                <a:sym typeface="More Sugar Thin"/>
              </a:rPr>
              <a:t>Criminals.</a:t>
            </a:r>
          </a:p>
        </p:txBody>
      </p:sp>
      <p:sp>
        <p:nvSpPr>
          <p:cNvPr id="5" name="TextBox 5"/>
          <p:cNvSpPr txBox="1"/>
          <p:nvPr/>
        </p:nvSpPr>
        <p:spPr>
          <a:xfrm>
            <a:off x="7796791" y="385844"/>
            <a:ext cx="2694418" cy="1120152"/>
          </a:xfrm>
          <a:prstGeom prst="rect">
            <a:avLst/>
          </a:prstGeom>
        </p:spPr>
        <p:txBody>
          <a:bodyPr lIns="0" tIns="0" rIns="0" bIns="0" rtlCol="0" anchor="t">
            <a:spAutoFit/>
          </a:bodyPr>
          <a:lstStyle/>
          <a:p>
            <a:pPr marL="0" lvl="0" indent="0" algn="l">
              <a:lnSpc>
                <a:spcPts val="8869"/>
              </a:lnSpc>
              <a:spcBef>
                <a:spcPct val="0"/>
              </a:spcBef>
            </a:pPr>
            <a:r>
              <a:rPr lang="en-US" sz="7391">
                <a:solidFill>
                  <a:srgbClr val="4F3022"/>
                </a:solidFill>
                <a:latin typeface="More Sugar"/>
                <a:ea typeface="More Sugar"/>
                <a:cs typeface="More Sugar"/>
                <a:sym typeface="More Sugar"/>
              </a:rPr>
              <a:t>Who?</a:t>
            </a:r>
          </a:p>
        </p:txBody>
      </p:sp>
      <p:sp>
        <p:nvSpPr>
          <p:cNvPr id="6" name="AutoShape 6"/>
          <p:cNvSpPr/>
          <p:nvPr/>
        </p:nvSpPr>
        <p:spPr>
          <a:xfrm>
            <a:off x="9067800" y="1866901"/>
            <a:ext cx="76200" cy="7391400"/>
          </a:xfrm>
          <a:prstGeom prst="line">
            <a:avLst/>
          </a:prstGeom>
          <a:ln w="38100" cap="flat">
            <a:solidFill>
              <a:srgbClr val="000000"/>
            </a:solidFill>
            <a:prstDash val="solid"/>
            <a:headEnd type="none" w="sm" len="sm"/>
            <a:tailEnd type="none" w="sm" len="sm"/>
          </a:ln>
        </p:spPr>
      </p:sp>
      <p:sp>
        <p:nvSpPr>
          <p:cNvPr id="7" name="TextBox 7"/>
          <p:cNvSpPr txBox="1"/>
          <p:nvPr/>
        </p:nvSpPr>
        <p:spPr>
          <a:xfrm>
            <a:off x="9415780" y="1576306"/>
            <a:ext cx="7843520" cy="8487260"/>
          </a:xfrm>
          <a:prstGeom prst="rect">
            <a:avLst/>
          </a:prstGeom>
        </p:spPr>
        <p:txBody>
          <a:bodyPr lIns="0" tIns="0" rIns="0" bIns="0" rtlCol="0" anchor="t">
            <a:spAutoFit/>
          </a:bodyPr>
          <a:lstStyle/>
          <a:p>
            <a:pPr algn="l">
              <a:lnSpc>
                <a:spcPts val="5122"/>
              </a:lnSpc>
            </a:pPr>
            <a:r>
              <a:rPr lang="en-US" sz="3414" dirty="0">
                <a:solidFill>
                  <a:srgbClr val="4F3022"/>
                </a:solidFill>
                <a:latin typeface="More Sugar Thin"/>
                <a:ea typeface="More Sugar Thin"/>
                <a:cs typeface="More Sugar Thin"/>
                <a:sym typeface="More Sugar Thin"/>
              </a:rPr>
              <a:t>laboratory</a:t>
            </a:r>
          </a:p>
          <a:p>
            <a:pPr algn="l">
              <a:lnSpc>
                <a:spcPts val="4072"/>
              </a:lnSpc>
            </a:pPr>
            <a:endParaRPr lang="en-US" sz="3414" dirty="0">
              <a:solidFill>
                <a:srgbClr val="4F3022"/>
              </a:solidFill>
              <a:latin typeface="More Sugar Thin"/>
              <a:ea typeface="More Sugar Thin"/>
              <a:cs typeface="More Sugar Thin"/>
              <a:sym typeface="More Sugar Thin"/>
            </a:endParaRPr>
          </a:p>
          <a:p>
            <a:pPr algn="l">
              <a:lnSpc>
                <a:spcPts val="4072"/>
              </a:lnSpc>
            </a:pPr>
            <a:r>
              <a:rPr lang="en-US" sz="2714" dirty="0">
                <a:solidFill>
                  <a:srgbClr val="4F3022"/>
                </a:solidFill>
                <a:latin typeface="More Sugar Thin"/>
                <a:ea typeface="More Sugar Thin"/>
                <a:cs typeface="More Sugar Thin"/>
                <a:sym typeface="More Sugar Thin"/>
              </a:rPr>
              <a:t>1.who is primary problem in illegal wildlife trade?</a:t>
            </a:r>
          </a:p>
          <a:p>
            <a:pPr algn="l">
              <a:lnSpc>
                <a:spcPts val="4072"/>
              </a:lnSpc>
            </a:pPr>
            <a:r>
              <a:rPr lang="en-US" sz="2714" dirty="0">
                <a:solidFill>
                  <a:srgbClr val="4F3022"/>
                </a:solidFill>
                <a:latin typeface="More Sugar Thin"/>
                <a:ea typeface="More Sugar Thin"/>
                <a:cs typeface="More Sugar Thin"/>
                <a:sym typeface="More Sugar Thin"/>
              </a:rPr>
              <a:t>Smugglers.</a:t>
            </a:r>
          </a:p>
          <a:p>
            <a:pPr algn="l">
              <a:lnSpc>
                <a:spcPts val="4072"/>
              </a:lnSpc>
            </a:pPr>
            <a:r>
              <a:rPr lang="en-US" sz="2714" dirty="0">
                <a:solidFill>
                  <a:srgbClr val="4F3022"/>
                </a:solidFill>
                <a:latin typeface="More Sugar Thin"/>
                <a:ea typeface="More Sugar Thin"/>
                <a:cs typeface="More Sugar Thin"/>
                <a:sym typeface="More Sugar Thin"/>
              </a:rPr>
              <a:t>2.who will benefit from protecting endangered species in upcoming time?</a:t>
            </a:r>
          </a:p>
          <a:p>
            <a:pPr algn="l">
              <a:lnSpc>
                <a:spcPts val="4072"/>
              </a:lnSpc>
            </a:pPr>
            <a:r>
              <a:rPr lang="en-US" sz="2714" dirty="0">
                <a:solidFill>
                  <a:srgbClr val="4F3022"/>
                </a:solidFill>
                <a:latin typeface="More Sugar Thin"/>
                <a:ea typeface="More Sugar Thin"/>
                <a:cs typeface="More Sugar Thin"/>
                <a:sym typeface="More Sugar Thin"/>
              </a:rPr>
              <a:t> Future generations.</a:t>
            </a:r>
          </a:p>
          <a:p>
            <a:pPr algn="l">
              <a:lnSpc>
                <a:spcPts val="4072"/>
              </a:lnSpc>
            </a:pPr>
            <a:endParaRPr lang="en-US" sz="2714" dirty="0">
              <a:solidFill>
                <a:srgbClr val="4F3022"/>
              </a:solidFill>
              <a:latin typeface="More Sugar Thin"/>
              <a:ea typeface="More Sugar Thin"/>
              <a:cs typeface="More Sugar Thin"/>
              <a:sym typeface="More Sugar Thin"/>
            </a:endParaRPr>
          </a:p>
          <a:p>
            <a:pPr algn="l">
              <a:lnSpc>
                <a:spcPts val="4072"/>
              </a:lnSpc>
            </a:pPr>
            <a:r>
              <a:rPr lang="en-US" sz="2714" dirty="0">
                <a:solidFill>
                  <a:srgbClr val="4F3022"/>
                </a:solidFill>
                <a:latin typeface="More Sugar Thin"/>
                <a:ea typeface="More Sugar Thin"/>
                <a:cs typeface="More Sugar Thin"/>
                <a:sym typeface="More Sugar Thin"/>
              </a:rPr>
              <a:t>Examples </a:t>
            </a:r>
          </a:p>
          <a:p>
            <a:pPr algn="l">
              <a:lnSpc>
                <a:spcPts val="4072"/>
              </a:lnSpc>
            </a:pPr>
            <a:endParaRPr lang="en-US" sz="2714" dirty="0">
              <a:solidFill>
                <a:srgbClr val="4F3022"/>
              </a:solidFill>
              <a:latin typeface="More Sugar Thin"/>
              <a:ea typeface="More Sugar Thin"/>
              <a:cs typeface="More Sugar Thin"/>
              <a:sym typeface="More Sugar Thin"/>
            </a:endParaRPr>
          </a:p>
          <a:p>
            <a:pPr algn="l">
              <a:lnSpc>
                <a:spcPts val="4072"/>
              </a:lnSpc>
            </a:pPr>
            <a:r>
              <a:rPr lang="en-US" sz="2714" dirty="0">
                <a:solidFill>
                  <a:srgbClr val="4F3022"/>
                </a:solidFill>
                <a:latin typeface="More Sugar Thin"/>
                <a:ea typeface="More Sugar Thin"/>
                <a:cs typeface="More Sugar Thin"/>
                <a:sym typeface="More Sugar Thin"/>
              </a:rPr>
              <a:t>1.who faces challenges in protecting migratory species boundaries ?</a:t>
            </a:r>
          </a:p>
          <a:p>
            <a:pPr algn="l">
              <a:lnSpc>
                <a:spcPts val="4072"/>
              </a:lnSpc>
            </a:pPr>
            <a:r>
              <a:rPr lang="en-US" sz="2714" dirty="0">
                <a:solidFill>
                  <a:srgbClr val="4F3022"/>
                </a:solidFill>
                <a:latin typeface="More Sugar Thin"/>
                <a:ea typeface="More Sugar Thin"/>
                <a:cs typeface="More Sugar Thin"/>
                <a:sym typeface="More Sugar Thin"/>
              </a:rPr>
              <a:t>Boundaries created by human.</a:t>
            </a:r>
          </a:p>
          <a:p>
            <a:pPr algn="l">
              <a:lnSpc>
                <a:spcPts val="4072"/>
              </a:lnSpc>
            </a:pPr>
            <a:r>
              <a:rPr lang="en-US" sz="2714" dirty="0">
                <a:solidFill>
                  <a:srgbClr val="4F3022"/>
                </a:solidFill>
                <a:latin typeface="More Sugar Thin"/>
                <a:ea typeface="More Sugar Thin"/>
                <a:cs typeface="More Sugar Thin"/>
                <a:sym typeface="More Sugar Thin"/>
              </a:rPr>
              <a:t>2.what causes problem in species?</a:t>
            </a:r>
          </a:p>
          <a:p>
            <a:pPr algn="l">
              <a:lnSpc>
                <a:spcPts val="4072"/>
              </a:lnSpc>
            </a:pPr>
            <a:r>
              <a:rPr lang="en-US" sz="2714" dirty="0">
                <a:solidFill>
                  <a:srgbClr val="4F3022"/>
                </a:solidFill>
                <a:latin typeface="More Sugar Thin"/>
                <a:ea typeface="More Sugar Thin"/>
                <a:cs typeface="More Sugar Thin"/>
                <a:sym typeface="More Sugar Thin"/>
              </a:rPr>
              <a:t>Internal conflicts.</a:t>
            </a:r>
          </a:p>
          <a:p>
            <a:pPr marL="0" lvl="0" indent="0" algn="l">
              <a:lnSpc>
                <a:spcPts val="4072"/>
              </a:lnSpc>
              <a:spcBef>
                <a:spcPct val="0"/>
              </a:spcBef>
            </a:pPr>
            <a:endParaRPr lang="en-US" sz="2714" dirty="0">
              <a:solidFill>
                <a:srgbClr val="4F3022"/>
              </a:solidFill>
              <a:latin typeface="More Sugar Thin"/>
              <a:ea typeface="More Sugar Thin"/>
              <a:cs typeface="More Sugar Thin"/>
              <a:sym typeface="More Sugar Thi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2" y="0"/>
            <a:ext cx="20283810" cy="10287000"/>
          </a:xfrm>
          <a:custGeom>
            <a:avLst/>
            <a:gdLst/>
            <a:ahLst/>
            <a:cxnLst/>
            <a:rect l="l" t="t" r="r" b="b"/>
            <a:pathLst>
              <a:path w="20283810" h="14088028">
                <a:moveTo>
                  <a:pt x="0" y="0"/>
                </a:moveTo>
                <a:lnTo>
                  <a:pt x="20283810" y="0"/>
                </a:lnTo>
                <a:lnTo>
                  <a:pt x="20283810" y="14088028"/>
                </a:lnTo>
                <a:lnTo>
                  <a:pt x="0" y="14088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47473" y="385844"/>
            <a:ext cx="4993054" cy="1285711"/>
          </a:xfrm>
          <a:custGeom>
            <a:avLst/>
            <a:gdLst/>
            <a:ahLst/>
            <a:cxnLst/>
            <a:rect l="l" t="t" r="r" b="b"/>
            <a:pathLst>
              <a:path w="4993054" h="1285711">
                <a:moveTo>
                  <a:pt x="0" y="0"/>
                </a:moveTo>
                <a:lnTo>
                  <a:pt x="4993054" y="0"/>
                </a:lnTo>
                <a:lnTo>
                  <a:pt x="4993054" y="1285712"/>
                </a:lnTo>
                <a:lnTo>
                  <a:pt x="0" y="1285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5898" y="1155376"/>
            <a:ext cx="7380599" cy="8293361"/>
          </a:xfrm>
          <a:prstGeom prst="rect">
            <a:avLst/>
          </a:prstGeom>
        </p:spPr>
        <p:txBody>
          <a:bodyPr lIns="0" tIns="0" rIns="0" bIns="0" rtlCol="0" anchor="t">
            <a:spAutoFit/>
          </a:bodyPr>
          <a:lstStyle/>
          <a:p>
            <a:pPr algn="l">
              <a:lnSpc>
                <a:spcPts val="4926"/>
              </a:lnSpc>
            </a:pPr>
            <a:r>
              <a:rPr lang="en-US" sz="3284" dirty="0">
                <a:solidFill>
                  <a:srgbClr val="4F3022"/>
                </a:solidFill>
                <a:latin typeface="More Sugar Thin" panose="020B0604020202020204" charset="0"/>
                <a:ea typeface="More Sugar Thin"/>
                <a:cs typeface="More Sugar Thin"/>
                <a:sym typeface="More Sugar Thin"/>
              </a:rPr>
              <a:t>Idea / devices </a:t>
            </a:r>
          </a:p>
          <a:p>
            <a:pPr algn="l">
              <a:lnSpc>
                <a:spcPts val="4326"/>
              </a:lnSpc>
            </a:pPr>
            <a:r>
              <a:rPr lang="en-US" sz="2884" dirty="0">
                <a:solidFill>
                  <a:srgbClr val="4F3022"/>
                </a:solidFill>
                <a:latin typeface="More Sugar Thin" panose="020B0604020202020204" charset="0"/>
                <a:ea typeface="More Sugar"/>
                <a:cs typeface="More Sugar"/>
                <a:sym typeface="More Sugar"/>
              </a:rPr>
              <a:t>1.How can we take help of common people for protection of endangered species ? </a:t>
            </a:r>
          </a:p>
          <a:p>
            <a:pPr algn="l">
              <a:lnSpc>
                <a:spcPts val="4326"/>
              </a:lnSpc>
            </a:pPr>
            <a:r>
              <a:rPr lang="en-US" sz="2884" dirty="0">
                <a:solidFill>
                  <a:srgbClr val="4F3022"/>
                </a:solidFill>
                <a:latin typeface="More Sugar Thin" panose="020B0604020202020204" charset="0"/>
                <a:ea typeface="More Sugar"/>
                <a:cs typeface="More Sugar"/>
                <a:sym typeface="More Sugar"/>
              </a:rPr>
              <a:t>Supporting tourism.</a:t>
            </a:r>
          </a:p>
          <a:p>
            <a:pPr algn="l">
              <a:lnSpc>
                <a:spcPts val="4326"/>
              </a:lnSpc>
            </a:pPr>
            <a:r>
              <a:rPr lang="en-US" sz="2884" dirty="0">
                <a:solidFill>
                  <a:srgbClr val="4F3022"/>
                </a:solidFill>
                <a:latin typeface="More Sugar Thin" panose="020B0604020202020204" charset="0"/>
                <a:ea typeface="More Sugar"/>
                <a:cs typeface="More Sugar"/>
                <a:sym typeface="More Sugar"/>
              </a:rPr>
              <a:t>2.how can education help in conservation projects?</a:t>
            </a:r>
          </a:p>
          <a:p>
            <a:pPr algn="l">
              <a:lnSpc>
                <a:spcPts val="4326"/>
              </a:lnSpc>
            </a:pPr>
            <a:r>
              <a:rPr lang="en-US" sz="2884" dirty="0">
                <a:solidFill>
                  <a:srgbClr val="4F3022"/>
                </a:solidFill>
                <a:latin typeface="More Sugar Thin" panose="020B0604020202020204" charset="0"/>
                <a:ea typeface="More Sugar"/>
                <a:cs typeface="More Sugar"/>
                <a:sym typeface="More Sugar"/>
              </a:rPr>
              <a:t>Raising awareness.</a:t>
            </a:r>
          </a:p>
          <a:p>
            <a:pPr algn="l">
              <a:lnSpc>
                <a:spcPts val="4326"/>
              </a:lnSpc>
            </a:pPr>
            <a:endParaRPr lang="en-US" sz="2884" dirty="0">
              <a:solidFill>
                <a:srgbClr val="4F3022"/>
              </a:solidFill>
              <a:latin typeface="More Sugar Thin" panose="020B0604020202020204" charset="0"/>
              <a:ea typeface="More Sugar Thin"/>
              <a:cs typeface="More Sugar Thin"/>
              <a:sym typeface="More Sugar Thin"/>
            </a:endParaRPr>
          </a:p>
          <a:p>
            <a:pPr algn="l">
              <a:lnSpc>
                <a:spcPts val="4326"/>
              </a:lnSpc>
            </a:pPr>
            <a:r>
              <a:rPr lang="en-US" sz="2884" dirty="0">
                <a:solidFill>
                  <a:srgbClr val="4F3022"/>
                </a:solidFill>
                <a:latin typeface="More Sugar Thin" panose="020B0604020202020204" charset="0"/>
                <a:ea typeface="More Sugar Thin"/>
                <a:cs typeface="More Sugar Thin"/>
                <a:sym typeface="More Sugar Thin"/>
              </a:rPr>
              <a:t> Labs </a:t>
            </a:r>
          </a:p>
          <a:p>
            <a:pPr algn="l">
              <a:lnSpc>
                <a:spcPts val="4326"/>
              </a:lnSpc>
            </a:pPr>
            <a:endParaRPr lang="en-US" sz="2884" dirty="0">
              <a:solidFill>
                <a:srgbClr val="4F3022"/>
              </a:solidFill>
              <a:latin typeface="More Sugar Thin" panose="020B0604020202020204" charset="0"/>
              <a:ea typeface="More Sugar Thin"/>
              <a:cs typeface="More Sugar Thin"/>
              <a:sym typeface="More Sugar Thin"/>
            </a:endParaRPr>
          </a:p>
          <a:p>
            <a:pPr algn="l">
              <a:lnSpc>
                <a:spcPts val="4326"/>
              </a:lnSpc>
            </a:pPr>
            <a:r>
              <a:rPr lang="en-US" sz="2884" dirty="0">
                <a:solidFill>
                  <a:srgbClr val="4F3022"/>
                </a:solidFill>
                <a:latin typeface="More Sugar Thin" panose="020B0604020202020204" charset="0"/>
                <a:ea typeface="More Sugar"/>
                <a:cs typeface="More Sugar"/>
                <a:sym typeface="More Sugar"/>
              </a:rPr>
              <a:t>1. how can we reduce deforestation?</a:t>
            </a:r>
          </a:p>
          <a:p>
            <a:pPr algn="l">
              <a:lnSpc>
                <a:spcPts val="4326"/>
              </a:lnSpc>
            </a:pPr>
            <a:r>
              <a:rPr lang="en-US" sz="2884" dirty="0">
                <a:solidFill>
                  <a:srgbClr val="4F3022"/>
                </a:solidFill>
                <a:latin typeface="More Sugar Thin" panose="020B0604020202020204" charset="0"/>
                <a:ea typeface="More Sugar"/>
                <a:cs typeface="More Sugar"/>
                <a:sym typeface="More Sugar"/>
              </a:rPr>
              <a:t>Tree plantation</a:t>
            </a:r>
          </a:p>
          <a:p>
            <a:pPr algn="l">
              <a:lnSpc>
                <a:spcPts val="4326"/>
              </a:lnSpc>
            </a:pPr>
            <a:r>
              <a:rPr lang="en-US" sz="2884" dirty="0">
                <a:solidFill>
                  <a:srgbClr val="4F3022"/>
                </a:solidFill>
                <a:latin typeface="More Sugar Thin" panose="020B0604020202020204" charset="0"/>
                <a:ea typeface="More Sugar"/>
                <a:cs typeface="More Sugar"/>
                <a:sym typeface="More Sugar"/>
              </a:rPr>
              <a:t>2.how are climate change and endangered species connected with each other ?</a:t>
            </a:r>
          </a:p>
          <a:p>
            <a:pPr algn="l">
              <a:lnSpc>
                <a:spcPts val="4326"/>
              </a:lnSpc>
            </a:pPr>
            <a:r>
              <a:rPr lang="en-US" sz="2884" dirty="0">
                <a:solidFill>
                  <a:srgbClr val="4F3022"/>
                </a:solidFill>
                <a:latin typeface="More Sugar Thin" panose="020B0604020202020204" charset="0"/>
                <a:ea typeface="More Sugar"/>
                <a:cs typeface="More Sugar"/>
                <a:sym typeface="More Sugar"/>
              </a:rPr>
              <a:t>Habitat destruction.</a:t>
            </a:r>
          </a:p>
        </p:txBody>
      </p:sp>
      <p:sp>
        <p:nvSpPr>
          <p:cNvPr id="5" name="TextBox 5"/>
          <p:cNvSpPr txBox="1"/>
          <p:nvPr/>
        </p:nvSpPr>
        <p:spPr>
          <a:xfrm>
            <a:off x="7837946" y="468624"/>
            <a:ext cx="2612109" cy="1120152"/>
          </a:xfrm>
          <a:prstGeom prst="rect">
            <a:avLst/>
          </a:prstGeom>
        </p:spPr>
        <p:txBody>
          <a:bodyPr lIns="0" tIns="0" rIns="0" bIns="0" rtlCol="0" anchor="t">
            <a:spAutoFit/>
          </a:bodyPr>
          <a:lstStyle/>
          <a:p>
            <a:pPr marL="0" lvl="0" indent="0" algn="l">
              <a:lnSpc>
                <a:spcPts val="8869"/>
              </a:lnSpc>
              <a:spcBef>
                <a:spcPct val="0"/>
              </a:spcBef>
            </a:pPr>
            <a:r>
              <a:rPr lang="en-US" sz="7391">
                <a:solidFill>
                  <a:srgbClr val="4F3022"/>
                </a:solidFill>
                <a:latin typeface="More Sugar"/>
                <a:ea typeface="More Sugar"/>
                <a:cs typeface="More Sugar"/>
                <a:sym typeface="More Sugar"/>
              </a:rPr>
              <a:t>How?</a:t>
            </a:r>
          </a:p>
        </p:txBody>
      </p:sp>
      <p:sp>
        <p:nvSpPr>
          <p:cNvPr id="6" name="AutoShape 6"/>
          <p:cNvSpPr/>
          <p:nvPr/>
        </p:nvSpPr>
        <p:spPr>
          <a:xfrm>
            <a:off x="8458200" y="1943100"/>
            <a:ext cx="24442" cy="7309111"/>
          </a:xfrm>
          <a:prstGeom prst="line">
            <a:avLst/>
          </a:prstGeom>
          <a:ln w="38100" cap="flat">
            <a:solidFill>
              <a:srgbClr val="000000"/>
            </a:solidFill>
            <a:prstDash val="solid"/>
            <a:headEnd type="none" w="sm" len="sm"/>
            <a:tailEnd type="none" w="sm" len="sm"/>
          </a:ln>
        </p:spPr>
      </p:sp>
      <p:sp>
        <p:nvSpPr>
          <p:cNvPr id="7" name="TextBox 7"/>
          <p:cNvSpPr txBox="1"/>
          <p:nvPr/>
        </p:nvSpPr>
        <p:spPr>
          <a:xfrm>
            <a:off x="9717908" y="1775695"/>
            <a:ext cx="7843520" cy="7307450"/>
          </a:xfrm>
          <a:prstGeom prst="rect">
            <a:avLst/>
          </a:prstGeom>
        </p:spPr>
        <p:txBody>
          <a:bodyPr lIns="0" tIns="0" rIns="0" bIns="0" rtlCol="0" anchor="t">
            <a:spAutoFit/>
          </a:bodyPr>
          <a:lstStyle/>
          <a:p>
            <a:pPr algn="l">
              <a:lnSpc>
                <a:spcPts val="4072"/>
              </a:lnSpc>
            </a:pPr>
            <a:r>
              <a:rPr lang="en-US" sz="2714" dirty="0">
                <a:solidFill>
                  <a:srgbClr val="4F3022"/>
                </a:solidFill>
                <a:latin typeface="More Sugar Thin"/>
                <a:ea typeface="More Sugar Thin"/>
                <a:cs typeface="More Sugar Thin"/>
                <a:sym typeface="More Sugar Thin"/>
              </a:rPr>
              <a:t>Examples &amp; Requirements </a:t>
            </a:r>
          </a:p>
          <a:p>
            <a:pPr marL="514350" indent="-514350" algn="l">
              <a:lnSpc>
                <a:spcPts val="4072"/>
              </a:lnSpc>
              <a:buAutoNum type="arabicPeriod"/>
            </a:pPr>
            <a:r>
              <a:rPr lang="en-US" sz="2714" dirty="0">
                <a:solidFill>
                  <a:srgbClr val="4F3022"/>
                </a:solidFill>
                <a:latin typeface="More Sugar Thin" panose="020B0604020202020204" charset="0"/>
                <a:ea typeface="More Sugar"/>
                <a:cs typeface="More Sugar"/>
                <a:sym typeface="More Sugar"/>
              </a:rPr>
              <a:t>how can we reduce human impact on environment done by human ?</a:t>
            </a:r>
          </a:p>
          <a:p>
            <a:pPr algn="l">
              <a:lnSpc>
                <a:spcPts val="4072"/>
              </a:lnSpc>
            </a:pPr>
            <a:r>
              <a:rPr lang="en-US" sz="2714" dirty="0">
                <a:solidFill>
                  <a:srgbClr val="4F3022"/>
                </a:solidFill>
                <a:latin typeface="More Sugar Thin" panose="020B0604020202020204" charset="0"/>
                <a:ea typeface="More Sugar"/>
                <a:cs typeface="More Sugar"/>
                <a:sym typeface="More Sugar"/>
              </a:rPr>
              <a:t>By sustainable practices.</a:t>
            </a:r>
          </a:p>
          <a:p>
            <a:pPr algn="l">
              <a:lnSpc>
                <a:spcPts val="4072"/>
              </a:lnSpc>
            </a:pPr>
            <a:r>
              <a:rPr lang="en-US" sz="2714" dirty="0">
                <a:solidFill>
                  <a:srgbClr val="4F3022"/>
                </a:solidFill>
                <a:latin typeface="More Sugar Thin" panose="020B0604020202020204" charset="0"/>
                <a:ea typeface="More Sugar"/>
                <a:cs typeface="More Sugar"/>
                <a:sym typeface="More Sugar"/>
              </a:rPr>
              <a:t>2. how can disease spread be prevented ?</a:t>
            </a:r>
          </a:p>
          <a:p>
            <a:pPr algn="l">
              <a:lnSpc>
                <a:spcPts val="4072"/>
              </a:lnSpc>
            </a:pPr>
            <a:r>
              <a:rPr lang="en-US" sz="2714" dirty="0">
                <a:solidFill>
                  <a:srgbClr val="4F3022"/>
                </a:solidFill>
                <a:latin typeface="More Sugar Thin" panose="020B0604020202020204" charset="0"/>
                <a:ea typeface="More Sugar"/>
                <a:cs typeface="More Sugar"/>
                <a:sym typeface="More Sugar"/>
              </a:rPr>
              <a:t>Disease and vaccinations.</a:t>
            </a:r>
          </a:p>
          <a:p>
            <a:pPr algn="l">
              <a:lnSpc>
                <a:spcPts val="4072"/>
              </a:lnSpc>
            </a:pPr>
            <a:r>
              <a:rPr lang="en-US" sz="2714" dirty="0">
                <a:solidFill>
                  <a:srgbClr val="4F3022"/>
                </a:solidFill>
                <a:latin typeface="More Sugar Thin" panose="020B0604020202020204" charset="0"/>
                <a:ea typeface="More Sugar Thin"/>
                <a:cs typeface="More Sugar Thin"/>
                <a:sym typeface="More Sugar Thin"/>
              </a:rPr>
              <a:t> Challenges faced</a:t>
            </a:r>
          </a:p>
          <a:p>
            <a:pPr algn="l">
              <a:lnSpc>
                <a:spcPts val="4072"/>
              </a:lnSpc>
            </a:pPr>
            <a:endParaRPr lang="en-US" sz="2714" dirty="0">
              <a:solidFill>
                <a:srgbClr val="4F3022"/>
              </a:solidFill>
              <a:latin typeface="More Sugar Thin" panose="020B0604020202020204" charset="0"/>
              <a:ea typeface="More Sugar Thin"/>
              <a:cs typeface="More Sugar Thin"/>
              <a:sym typeface="More Sugar Thin"/>
            </a:endParaRPr>
          </a:p>
          <a:p>
            <a:pPr marL="514350" indent="-514350" algn="l">
              <a:lnSpc>
                <a:spcPts val="4072"/>
              </a:lnSpc>
              <a:buAutoNum type="arabicPeriod"/>
            </a:pPr>
            <a:r>
              <a:rPr lang="en-US" sz="2714" dirty="0">
                <a:solidFill>
                  <a:srgbClr val="4F3022"/>
                </a:solidFill>
                <a:latin typeface="More Sugar Thin" panose="020B0604020202020204" charset="0"/>
                <a:ea typeface="More Sugar Thin"/>
                <a:cs typeface="More Sugar Thin"/>
                <a:sym typeface="More Sugar Thin"/>
              </a:rPr>
              <a:t>how can genetic diversity be preserved through science?</a:t>
            </a:r>
          </a:p>
          <a:p>
            <a:pPr algn="l">
              <a:lnSpc>
                <a:spcPts val="4072"/>
              </a:lnSpc>
            </a:pPr>
            <a:r>
              <a:rPr lang="en-US" sz="2714" dirty="0">
                <a:solidFill>
                  <a:srgbClr val="4F3022"/>
                </a:solidFill>
                <a:latin typeface="More Sugar Thin" panose="020B0604020202020204" charset="0"/>
                <a:ea typeface="More Sugar Thin"/>
                <a:cs typeface="More Sugar Thin"/>
                <a:sym typeface="More Sugar Thin"/>
              </a:rPr>
              <a:t>    Genetic bottleneck.</a:t>
            </a:r>
          </a:p>
          <a:p>
            <a:pPr algn="l">
              <a:lnSpc>
                <a:spcPts val="4072"/>
              </a:lnSpc>
            </a:pPr>
            <a:r>
              <a:rPr lang="en-US" sz="2714" dirty="0">
                <a:solidFill>
                  <a:srgbClr val="4F3022"/>
                </a:solidFill>
                <a:latin typeface="More Sugar Thin" panose="020B0604020202020204" charset="0"/>
                <a:ea typeface="More Sugar Thin"/>
                <a:cs typeface="More Sugar Thin"/>
                <a:sym typeface="More Sugar Thin"/>
              </a:rPr>
              <a:t>2. how can economic models help support conservation ?</a:t>
            </a:r>
          </a:p>
          <a:p>
            <a:pPr algn="l">
              <a:lnSpc>
                <a:spcPts val="4072"/>
              </a:lnSpc>
            </a:pPr>
            <a:r>
              <a:rPr lang="en-US" sz="2714" dirty="0">
                <a:solidFill>
                  <a:srgbClr val="4F3022"/>
                </a:solidFill>
                <a:latin typeface="More Sugar Thin" panose="020B0604020202020204" charset="0"/>
                <a:ea typeface="More Sugar Thin"/>
                <a:cs typeface="More Sugar Thin"/>
                <a:sym typeface="More Sugar Thin"/>
              </a:rPr>
              <a:t>Economic pressure.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3"/>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4"/>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4"/>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5"/>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6"/>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7"/>
            <a:stretch>
              <a:fillRect/>
            </a:stretch>
          </a:blipFill>
        </p:spPr>
      </p:sp>
      <p:sp>
        <p:nvSpPr>
          <p:cNvPr id="9" name="Freeform 9"/>
          <p:cNvSpPr/>
          <p:nvPr/>
        </p:nvSpPr>
        <p:spPr>
          <a:xfrm>
            <a:off x="12897254" y="-415129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8"/>
            <a:stretch>
              <a:fillRect/>
            </a:stretch>
          </a:blipFill>
        </p:spPr>
      </p:sp>
      <p:sp>
        <p:nvSpPr>
          <p:cNvPr id="10" name="Freeform 10"/>
          <p:cNvSpPr/>
          <p:nvPr/>
        </p:nvSpPr>
        <p:spPr>
          <a:xfrm>
            <a:off x="-2956983" y="7717344"/>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8"/>
            <a:stretch>
              <a:fillRect/>
            </a:stretch>
          </a:blipFill>
        </p:spPr>
      </p:sp>
      <p:sp>
        <p:nvSpPr>
          <p:cNvPr id="11" name="Freeform 11"/>
          <p:cNvSpPr/>
          <p:nvPr/>
        </p:nvSpPr>
        <p:spPr>
          <a:xfrm>
            <a:off x="-513330" y="799749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9"/>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9"/>
            <a:stretch>
              <a:fillRect/>
            </a:stretch>
          </a:blipFill>
        </p:spPr>
      </p:sp>
      <p:sp>
        <p:nvSpPr>
          <p:cNvPr id="13" name="TextBox 13"/>
          <p:cNvSpPr txBox="1"/>
          <p:nvPr/>
        </p:nvSpPr>
        <p:spPr>
          <a:xfrm>
            <a:off x="3434157" y="904875"/>
            <a:ext cx="11845363" cy="1028736"/>
          </a:xfrm>
          <a:prstGeom prst="rect">
            <a:avLst/>
          </a:prstGeom>
        </p:spPr>
        <p:txBody>
          <a:bodyPr lIns="0" tIns="0" rIns="0" bIns="0" rtlCol="0" anchor="t">
            <a:spAutoFit/>
          </a:bodyPr>
          <a:lstStyle/>
          <a:p>
            <a:pPr algn="ctr">
              <a:lnSpc>
                <a:spcPts val="8398"/>
              </a:lnSpc>
            </a:pPr>
            <a:r>
              <a:rPr lang="en-US" sz="5998">
                <a:solidFill>
                  <a:srgbClr val="6E4823"/>
                </a:solidFill>
                <a:latin typeface="The Seasons"/>
                <a:ea typeface="The Seasons"/>
                <a:cs typeface="The Seasons"/>
                <a:sym typeface="The Seasons"/>
              </a:rPr>
              <a:t>THEORY OF PRIORITIZATION</a:t>
            </a:r>
          </a:p>
        </p:txBody>
      </p:sp>
      <p:sp>
        <p:nvSpPr>
          <p:cNvPr id="14" name="TextBox 14"/>
          <p:cNvSpPr txBox="1"/>
          <p:nvPr/>
        </p:nvSpPr>
        <p:spPr>
          <a:xfrm>
            <a:off x="3223924" y="2194364"/>
            <a:ext cx="11911031" cy="2274020"/>
          </a:xfrm>
          <a:prstGeom prst="rect">
            <a:avLst/>
          </a:prstGeom>
        </p:spPr>
        <p:txBody>
          <a:bodyPr lIns="0" tIns="0" rIns="0" bIns="0" rtlCol="0" anchor="t">
            <a:spAutoFit/>
          </a:bodyPr>
          <a:lstStyle/>
          <a:p>
            <a:pPr algn="ctr">
              <a:lnSpc>
                <a:spcPts val="4546"/>
              </a:lnSpc>
            </a:pPr>
            <a:r>
              <a:rPr lang="en-US" sz="3247" dirty="0">
                <a:solidFill>
                  <a:srgbClr val="A4835C"/>
                </a:solidFill>
                <a:latin typeface="Telegraf"/>
                <a:ea typeface="Telegraf"/>
                <a:cs typeface="Telegraf"/>
                <a:sym typeface="Telegraf"/>
              </a:rPr>
              <a:t>•This activity aims to help you prioritize different aspects from problems. You will assign points of 10g , 100g, and 1000g to each key feature, where higher the points the greater importance of priority.</a:t>
            </a:r>
          </a:p>
          <a:p>
            <a:pPr algn="ctr">
              <a:lnSpc>
                <a:spcPts val="4546"/>
              </a:lnSpc>
              <a:spcBef>
                <a:spcPct val="0"/>
              </a:spcBef>
            </a:pPr>
            <a:endParaRPr lang="en-US" sz="3247" dirty="0">
              <a:solidFill>
                <a:srgbClr val="A4835C"/>
              </a:solidFill>
              <a:latin typeface="Telegraf"/>
              <a:ea typeface="Telegraf"/>
              <a:cs typeface="Telegraf"/>
              <a:sym typeface="Telegraf"/>
            </a:endParaRPr>
          </a:p>
        </p:txBody>
      </p:sp>
      <p:sp>
        <p:nvSpPr>
          <p:cNvPr id="15" name="TextBox 15"/>
          <p:cNvSpPr txBox="1"/>
          <p:nvPr/>
        </p:nvSpPr>
        <p:spPr>
          <a:xfrm>
            <a:off x="3368489" y="4984638"/>
            <a:ext cx="11911031" cy="5165782"/>
          </a:xfrm>
          <a:prstGeom prst="rect">
            <a:avLst/>
          </a:prstGeom>
        </p:spPr>
        <p:txBody>
          <a:bodyPr lIns="0" tIns="0" rIns="0" bIns="0" rtlCol="0" anchor="t">
            <a:spAutoFit/>
          </a:bodyPr>
          <a:lstStyle/>
          <a:p>
            <a:pPr algn="ctr">
              <a:lnSpc>
                <a:spcPts val="4546"/>
              </a:lnSpc>
            </a:pPr>
            <a:r>
              <a:rPr lang="en-US" sz="3247">
                <a:solidFill>
                  <a:srgbClr val="A4835C"/>
                </a:solidFill>
                <a:latin typeface="Telegraf"/>
                <a:ea typeface="Telegraf"/>
                <a:cs typeface="Telegraf"/>
                <a:sym typeface="Telegraf"/>
              </a:rPr>
              <a:t>Theory of priotarization gives a clear understanding on a </a:t>
            </a:r>
          </a:p>
          <a:p>
            <a:pPr algn="ctr">
              <a:lnSpc>
                <a:spcPts val="4546"/>
              </a:lnSpc>
            </a:pPr>
            <a:r>
              <a:rPr lang="en-US" sz="3247">
                <a:solidFill>
                  <a:srgbClr val="A4835C"/>
                </a:solidFill>
                <a:latin typeface="Telegraf"/>
                <a:ea typeface="Telegraf"/>
                <a:cs typeface="Telegraf"/>
                <a:sym typeface="Telegraf"/>
              </a:rPr>
              <a:t>particular topic. In this first we identify all the problems related to </a:t>
            </a:r>
          </a:p>
          <a:p>
            <a:pPr algn="ctr">
              <a:lnSpc>
                <a:spcPts val="4546"/>
              </a:lnSpc>
            </a:pPr>
            <a:r>
              <a:rPr lang="en-US" sz="3247">
                <a:solidFill>
                  <a:srgbClr val="A4835C"/>
                </a:solidFill>
                <a:latin typeface="Telegraf"/>
                <a:ea typeface="Telegraf"/>
                <a:cs typeface="Telegraf"/>
                <a:sym typeface="Telegraf"/>
              </a:rPr>
              <a:t>our topic using 5W1H matrix and give them points according to </a:t>
            </a:r>
          </a:p>
          <a:p>
            <a:pPr algn="ctr">
              <a:lnSpc>
                <a:spcPts val="4546"/>
              </a:lnSpc>
            </a:pPr>
            <a:r>
              <a:rPr lang="en-US" sz="3247">
                <a:solidFill>
                  <a:srgbClr val="A4835C"/>
                </a:solidFill>
                <a:latin typeface="Telegraf"/>
                <a:ea typeface="Telegraf"/>
                <a:cs typeface="Telegraf"/>
                <a:sym typeface="Telegraf"/>
              </a:rPr>
              <a:t>the depth of the problem.</a:t>
            </a:r>
          </a:p>
          <a:p>
            <a:pPr algn="ctr">
              <a:lnSpc>
                <a:spcPts val="4546"/>
              </a:lnSpc>
            </a:pPr>
            <a:endParaRPr lang="en-US" sz="3247">
              <a:solidFill>
                <a:srgbClr val="A4835C"/>
              </a:solidFill>
              <a:latin typeface="Telegraf"/>
              <a:ea typeface="Telegraf"/>
              <a:cs typeface="Telegraf"/>
              <a:sym typeface="Telegraf"/>
            </a:endParaRPr>
          </a:p>
          <a:p>
            <a:pPr algn="ctr">
              <a:lnSpc>
                <a:spcPts val="4546"/>
              </a:lnSpc>
            </a:pPr>
            <a:r>
              <a:rPr lang="en-US" sz="3247">
                <a:solidFill>
                  <a:srgbClr val="A4835C"/>
                </a:solidFill>
                <a:latin typeface="Telegraf"/>
                <a:ea typeface="Telegraf"/>
                <a:cs typeface="Telegraf"/>
                <a:sym typeface="Telegraf"/>
              </a:rPr>
              <a:t>• We got 14 problems and prioritize them accordingly</a:t>
            </a:r>
          </a:p>
          <a:p>
            <a:pPr algn="ctr">
              <a:lnSpc>
                <a:spcPts val="4546"/>
              </a:lnSpc>
              <a:spcBef>
                <a:spcPct val="0"/>
              </a:spcBef>
            </a:pPr>
            <a:endParaRPr lang="en-US" sz="3247">
              <a:solidFill>
                <a:srgbClr val="A4835C"/>
              </a:solidFill>
              <a:latin typeface="Telegraf"/>
              <a:ea typeface="Telegraf"/>
              <a:cs typeface="Telegraf"/>
              <a:sym typeface="Telegraf"/>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3"/>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4"/>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4"/>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5"/>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6"/>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7"/>
            <a:stretch>
              <a:fillRect/>
            </a:stretch>
          </a:blipFill>
        </p:spPr>
      </p:sp>
      <p:sp>
        <p:nvSpPr>
          <p:cNvPr id="9" name="Freeform 9"/>
          <p:cNvSpPr/>
          <p:nvPr/>
        </p:nvSpPr>
        <p:spPr>
          <a:xfrm>
            <a:off x="12897254" y="-415129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8"/>
            <a:stretch>
              <a:fillRect/>
            </a:stretch>
          </a:blipFill>
        </p:spPr>
      </p:sp>
      <p:sp>
        <p:nvSpPr>
          <p:cNvPr id="10" name="Freeform 10"/>
          <p:cNvSpPr/>
          <p:nvPr/>
        </p:nvSpPr>
        <p:spPr>
          <a:xfrm>
            <a:off x="-2956983" y="7717344"/>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8"/>
            <a:stretch>
              <a:fillRect/>
            </a:stretch>
          </a:blipFill>
        </p:spPr>
      </p:sp>
      <p:sp>
        <p:nvSpPr>
          <p:cNvPr id="11" name="Freeform 11"/>
          <p:cNvSpPr/>
          <p:nvPr/>
        </p:nvSpPr>
        <p:spPr>
          <a:xfrm>
            <a:off x="-513330" y="799749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9"/>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9"/>
            <a:stretch>
              <a:fillRect/>
            </a:stretch>
          </a:blipFill>
        </p:spPr>
      </p:sp>
      <p:graphicFrame>
        <p:nvGraphicFramePr>
          <p:cNvPr id="13" name="Table 13"/>
          <p:cNvGraphicFramePr>
            <a:graphicFrameLocks noGrp="1"/>
          </p:cNvGraphicFramePr>
          <p:nvPr>
            <p:extLst>
              <p:ext uri="{D42A27DB-BD31-4B8C-83A1-F6EECF244321}">
                <p14:modId xmlns:p14="http://schemas.microsoft.com/office/powerpoint/2010/main" val="2871177078"/>
              </p:ext>
            </p:extLst>
          </p:nvPr>
        </p:nvGraphicFramePr>
        <p:xfrm>
          <a:off x="2933695" y="1945980"/>
          <a:ext cx="12420610" cy="8229598"/>
        </p:xfrm>
        <a:graphic>
          <a:graphicData uri="http://schemas.openxmlformats.org/drawingml/2006/table">
            <a:tbl>
              <a:tblPr/>
              <a:tblGrid>
                <a:gridCol w="974376">
                  <a:extLst>
                    <a:ext uri="{9D8B030D-6E8A-4147-A177-3AD203B41FA5}">
                      <a16:colId xmlns:a16="http://schemas.microsoft.com/office/drawing/2014/main" val="20000"/>
                    </a:ext>
                  </a:extLst>
                </a:gridCol>
                <a:gridCol w="9774074">
                  <a:extLst>
                    <a:ext uri="{9D8B030D-6E8A-4147-A177-3AD203B41FA5}">
                      <a16:colId xmlns:a16="http://schemas.microsoft.com/office/drawing/2014/main" val="20001"/>
                    </a:ext>
                  </a:extLst>
                </a:gridCol>
                <a:gridCol w="1672160">
                  <a:extLst>
                    <a:ext uri="{9D8B030D-6E8A-4147-A177-3AD203B41FA5}">
                      <a16:colId xmlns:a16="http://schemas.microsoft.com/office/drawing/2014/main" val="20002"/>
                    </a:ext>
                  </a:extLst>
                </a:gridCol>
              </a:tblGrid>
              <a:tr h="1138747">
                <a:tc>
                  <a:txBody>
                    <a:bodyPr/>
                    <a:lstStyle/>
                    <a:p>
                      <a:pPr algn="ctr">
                        <a:lnSpc>
                          <a:spcPts val="2659"/>
                        </a:lnSpc>
                        <a:defRPr/>
                      </a:pPr>
                      <a:r>
                        <a:rPr lang="en-US" sz="1899">
                          <a:solidFill>
                            <a:srgbClr val="000000"/>
                          </a:solidFill>
                          <a:latin typeface="Calibri (MS)"/>
                          <a:ea typeface="Calibri (MS)"/>
                          <a:cs typeface="Calibri (MS)"/>
                          <a:sym typeface="Calibri (MS)"/>
                        </a:rPr>
                        <a:t>SR  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Calibri (MS) Bold"/>
                          <a:ea typeface="Calibri (MS) Bold"/>
                          <a:cs typeface="Calibri (MS) Bold"/>
                          <a:sym typeface="Calibri (MS) Bold"/>
                        </a:rPr>
                        <a:t>problems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libri (MS) Bold"/>
                          <a:ea typeface="Calibri (MS) Bold"/>
                          <a:cs typeface="Calibri (MS) Bold"/>
                          <a:sym typeface="Calibri (MS) Bold"/>
                        </a:rPr>
                        <a:t>points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3915">
                <a:tc>
                  <a:txBody>
                    <a:bodyPr/>
                    <a:lstStyle/>
                    <a:p>
                      <a:pPr algn="ctr">
                        <a:lnSpc>
                          <a:spcPts val="2659"/>
                        </a:lnSpc>
                        <a:defRPr/>
                      </a:pPr>
                      <a:r>
                        <a:rPr lang="en-US" sz="1899">
                          <a:solidFill>
                            <a:srgbClr val="000000"/>
                          </a:solidFill>
                          <a:latin typeface="Calibri (MS)"/>
                          <a:ea typeface="Calibri (MS)"/>
                          <a:cs typeface="Calibri (MS)"/>
                          <a:sym typeface="Calibri (M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GLOBAL WARMING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5100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3915">
                <a:tc>
                  <a:txBody>
                    <a:bodyPr/>
                    <a:lstStyle/>
                    <a:p>
                      <a:pPr algn="ctr">
                        <a:lnSpc>
                          <a:spcPts val="2659"/>
                        </a:lnSpc>
                        <a:defRPr/>
                      </a:pPr>
                      <a:r>
                        <a:rPr lang="en-US" sz="1899">
                          <a:solidFill>
                            <a:srgbClr val="000000"/>
                          </a:solidFill>
                          <a:latin typeface="Calibri (MS)"/>
                          <a:ea typeface="Calibri (MS)"/>
                          <a:cs typeface="Calibri (MS)"/>
                          <a:sym typeface="Calibri (M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LACK OF AWARNESS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solidFill>
                            <a:srgbClr val="000000"/>
                          </a:solidFill>
                          <a:latin typeface="Calibri (MS)"/>
                          <a:ea typeface="Calibri (MS)"/>
                          <a:cs typeface="Calibri (MS)"/>
                          <a:sym typeface="Calibri (MS)"/>
                        </a:rPr>
                        <a:t>6000</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3915">
                <a:tc>
                  <a:txBody>
                    <a:bodyPr/>
                    <a:lstStyle/>
                    <a:p>
                      <a:pPr algn="ctr">
                        <a:lnSpc>
                          <a:spcPts val="2939"/>
                        </a:lnSpc>
                        <a:defRPr/>
                      </a:pPr>
                      <a:r>
                        <a:rPr lang="en-US" sz="2099">
                          <a:solidFill>
                            <a:srgbClr val="000000"/>
                          </a:solidFill>
                          <a:latin typeface="Calibri (MS)"/>
                          <a:ea typeface="Calibri (MS)"/>
                          <a:cs typeface="Calibri (MS)"/>
                          <a:sym typeface="Calibri (M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HUNTING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4200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3915">
                <a:tc>
                  <a:txBody>
                    <a:bodyPr/>
                    <a:lstStyle/>
                    <a:p>
                      <a:pPr algn="ctr">
                        <a:lnSpc>
                          <a:spcPts val="2659"/>
                        </a:lnSpc>
                        <a:defRPr/>
                      </a:pPr>
                      <a:r>
                        <a:rPr lang="en-US" sz="1899">
                          <a:solidFill>
                            <a:srgbClr val="000000"/>
                          </a:solidFill>
                          <a:latin typeface="Calibri (MS)"/>
                          <a:ea typeface="Calibri (MS)"/>
                          <a:cs typeface="Calibri (MS)"/>
                          <a:sym typeface="Calibri (MS)"/>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HABITAT LOSS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4110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3915">
                <a:tc>
                  <a:txBody>
                    <a:bodyPr/>
                    <a:lstStyle/>
                    <a:p>
                      <a:pPr algn="ctr">
                        <a:lnSpc>
                          <a:spcPts val="2659"/>
                        </a:lnSpc>
                        <a:defRPr/>
                      </a:pPr>
                      <a:r>
                        <a:rPr lang="en-US" sz="1899">
                          <a:solidFill>
                            <a:srgbClr val="000000"/>
                          </a:solidFill>
                          <a:latin typeface="Calibri (MS)"/>
                          <a:ea typeface="Calibri (MS)"/>
                          <a:cs typeface="Calibri (MS)"/>
                          <a:sym typeface="Calibri (MS)"/>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DISEASES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330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3915">
                <a:tc>
                  <a:txBody>
                    <a:bodyPr/>
                    <a:lstStyle/>
                    <a:p>
                      <a:pPr algn="ctr">
                        <a:lnSpc>
                          <a:spcPts val="2659"/>
                        </a:lnSpc>
                        <a:defRPr/>
                      </a:pPr>
                      <a:r>
                        <a:rPr lang="en-US" sz="1899">
                          <a:solidFill>
                            <a:srgbClr val="000000"/>
                          </a:solidFill>
                          <a:latin typeface="Calibri (MS)"/>
                          <a:ea typeface="Calibri (MS)"/>
                          <a:cs typeface="Calibri (MS)"/>
                          <a:sym typeface="Calibri (MS)"/>
                        </a:rPr>
                        <a:t>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OVEREXPLIOTATION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2400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47361">
                <a:tc>
                  <a:txBody>
                    <a:bodyPr/>
                    <a:lstStyle/>
                    <a:p>
                      <a:pPr algn="ctr">
                        <a:lnSpc>
                          <a:spcPts val="2659"/>
                        </a:lnSpc>
                        <a:defRPr/>
                      </a:pPr>
                      <a:r>
                        <a:rPr lang="en-US" sz="1899">
                          <a:solidFill>
                            <a:srgbClr val="000000"/>
                          </a:solidFill>
                          <a:latin typeface="Calibri (MS)"/>
                          <a:ea typeface="Calibri (MS)"/>
                          <a:cs typeface="Calibri (MS)"/>
                          <a:sym typeface="Calibri (MS)"/>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DEFORESTATION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6000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4" name="TextBox 14"/>
          <p:cNvSpPr txBox="1"/>
          <p:nvPr/>
        </p:nvSpPr>
        <p:spPr>
          <a:xfrm>
            <a:off x="4387531" y="693211"/>
            <a:ext cx="9791436" cy="1078266"/>
          </a:xfrm>
          <a:prstGeom prst="rect">
            <a:avLst/>
          </a:prstGeom>
        </p:spPr>
        <p:txBody>
          <a:bodyPr lIns="0" tIns="0" rIns="0" bIns="0" rtlCol="0" anchor="t">
            <a:spAutoFit/>
          </a:bodyPr>
          <a:lstStyle/>
          <a:p>
            <a:pPr algn="ctr">
              <a:lnSpc>
                <a:spcPts val="8818"/>
              </a:lnSpc>
            </a:pPr>
            <a:r>
              <a:rPr lang="en-US" sz="6298">
                <a:solidFill>
                  <a:srgbClr val="6E4823"/>
                </a:solidFill>
                <a:latin typeface="The Seasons"/>
                <a:ea typeface="The Seasons"/>
                <a:cs typeface="The Seasons"/>
                <a:sym typeface="The Seasons"/>
              </a:rPr>
              <a:t>PRIORITY WEIGHTAGE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0" y="3411462"/>
            <a:ext cx="18288000" cy="6875538"/>
            <a:chOff x="0" y="-95250"/>
            <a:chExt cx="4816593" cy="1810841"/>
          </a:xfrm>
        </p:grpSpPr>
        <p:sp>
          <p:nvSpPr>
            <p:cNvPr id="3" name="Freeform 3"/>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FFFFF"/>
            </a:solidFill>
          </p:spPr>
        </p:sp>
        <p:sp>
          <p:nvSpPr>
            <p:cNvPr id="4" name="TextBox 4"/>
            <p:cNvSpPr txBox="1"/>
            <p:nvPr/>
          </p:nvSpPr>
          <p:spPr>
            <a:xfrm>
              <a:off x="0" y="-95250"/>
              <a:ext cx="4816593" cy="1810841"/>
            </a:xfrm>
            <a:prstGeom prst="rect">
              <a:avLst/>
            </a:prstGeom>
          </p:spPr>
          <p:txBody>
            <a:bodyPr lIns="50800" tIns="50800" rIns="50800" bIns="50800" rtlCol="0" anchor="ctr"/>
            <a:lstStyle/>
            <a:p>
              <a:pPr algn="l">
                <a:lnSpc>
                  <a:spcPts val="6999"/>
                </a:lnSpc>
              </a:pPr>
              <a:r>
                <a:rPr lang="en-US" sz="4999" dirty="0">
                  <a:solidFill>
                    <a:srgbClr val="000000"/>
                  </a:solidFill>
                  <a:latin typeface="Helios"/>
                  <a:ea typeface="Helios"/>
                  <a:cs typeface="Helios"/>
                  <a:sym typeface="Helios"/>
                </a:rPr>
                <a:t>   Group leader :             Ayush Deore</a:t>
              </a:r>
            </a:p>
            <a:p>
              <a:pPr algn="l">
                <a:lnSpc>
                  <a:spcPts val="6999"/>
                </a:lnSpc>
              </a:pPr>
              <a:r>
                <a:rPr lang="en-US" sz="4999" dirty="0">
                  <a:solidFill>
                    <a:srgbClr val="000000"/>
                  </a:solidFill>
                  <a:latin typeface="Helios"/>
                  <a:ea typeface="Helios"/>
                  <a:cs typeface="Helios"/>
                  <a:sym typeface="Helios"/>
                </a:rPr>
                <a:t>   Group members :        Vedant Admane</a:t>
              </a:r>
            </a:p>
            <a:p>
              <a:pPr algn="l">
                <a:lnSpc>
                  <a:spcPts val="6999"/>
                </a:lnSpc>
              </a:pPr>
              <a:r>
                <a:rPr lang="en-US" sz="4999" dirty="0">
                  <a:solidFill>
                    <a:srgbClr val="000000"/>
                  </a:solidFill>
                  <a:latin typeface="Helios"/>
                  <a:ea typeface="Helios"/>
                  <a:cs typeface="Helios"/>
                  <a:sym typeface="Helios"/>
                </a:rPr>
                <a:t>                                       Sarthak Patil</a:t>
              </a:r>
            </a:p>
            <a:p>
              <a:pPr>
                <a:lnSpc>
                  <a:spcPts val="6999"/>
                </a:lnSpc>
              </a:pPr>
              <a:r>
                <a:rPr lang="en-US" sz="4999" dirty="0">
                  <a:solidFill>
                    <a:srgbClr val="000000"/>
                  </a:solidFill>
                  <a:latin typeface="Helios"/>
                  <a:ea typeface="Helios"/>
                  <a:cs typeface="Helios"/>
                  <a:sym typeface="Helios"/>
                </a:rPr>
                <a:t>                                       </a:t>
              </a:r>
              <a:r>
                <a:rPr lang="en-US" sz="5000" dirty="0">
                  <a:solidFill>
                    <a:srgbClr val="000000"/>
                  </a:solidFill>
                  <a:latin typeface="Helios"/>
                  <a:ea typeface="Helios"/>
                  <a:cs typeface="Helios"/>
                  <a:sym typeface="Helios"/>
                </a:rPr>
                <a:t>Vedanti Vahadne</a:t>
              </a:r>
            </a:p>
            <a:p>
              <a:pPr>
                <a:lnSpc>
                  <a:spcPts val="6999"/>
                </a:lnSpc>
              </a:pPr>
              <a:r>
                <a:rPr lang="en-US" sz="5000" dirty="0">
                  <a:solidFill>
                    <a:srgbClr val="000000"/>
                  </a:solidFill>
                  <a:latin typeface="Helios"/>
                  <a:ea typeface="Helios"/>
                  <a:cs typeface="Helios"/>
                  <a:sym typeface="Helios"/>
                </a:rPr>
                <a:t>                                       </a:t>
              </a:r>
              <a:r>
                <a:rPr lang="en-US" sz="4999" dirty="0">
                  <a:solidFill>
                    <a:srgbClr val="000000"/>
                  </a:solidFill>
                  <a:latin typeface="Helios"/>
                  <a:ea typeface="Helios"/>
                  <a:cs typeface="Helios"/>
                  <a:sym typeface="Helios"/>
                </a:rPr>
                <a:t>Smruti Gorde</a:t>
              </a:r>
              <a:r>
                <a:rPr lang="en-US" sz="5000" dirty="0">
                  <a:solidFill>
                    <a:srgbClr val="000000"/>
                  </a:solidFill>
                  <a:latin typeface="Helios"/>
                  <a:ea typeface="Helios"/>
                  <a:cs typeface="Helios"/>
                  <a:sym typeface="Helios"/>
                </a:rPr>
                <a:t>  </a:t>
              </a:r>
            </a:p>
            <a:p>
              <a:pPr algn="ctr">
                <a:lnSpc>
                  <a:spcPts val="7000"/>
                </a:lnSpc>
              </a:pPr>
              <a:r>
                <a:rPr lang="en-US" sz="5000" dirty="0">
                  <a:solidFill>
                    <a:srgbClr val="000000"/>
                  </a:solidFill>
                  <a:latin typeface="Helios"/>
                  <a:ea typeface="Helios"/>
                  <a:cs typeface="Helios"/>
                  <a:sym typeface="Helios"/>
                </a:rPr>
                <a:t>       Sanskruti Madhawai</a:t>
              </a:r>
            </a:p>
            <a:p>
              <a:pPr algn="ctr">
                <a:lnSpc>
                  <a:spcPts val="7000"/>
                </a:lnSpc>
              </a:pPr>
              <a:endParaRPr lang="en-US" sz="5000" dirty="0">
                <a:solidFill>
                  <a:srgbClr val="000000"/>
                </a:solidFill>
                <a:latin typeface="Helios"/>
                <a:ea typeface="Helios"/>
                <a:cs typeface="Helios"/>
                <a:sym typeface="Helios"/>
              </a:endParaRPr>
            </a:p>
          </p:txBody>
        </p:sp>
      </p:grpSp>
      <p:sp>
        <p:nvSpPr>
          <p:cNvPr id="5" name="Freeform 5"/>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0" y="0"/>
            <a:ext cx="18288000" cy="3773114"/>
          </a:xfrm>
          <a:custGeom>
            <a:avLst/>
            <a:gdLst/>
            <a:ahLst/>
            <a:cxnLst/>
            <a:rect l="l" t="t" r="r" b="b"/>
            <a:pathLst>
              <a:path w="18288000" h="3773114">
                <a:moveTo>
                  <a:pt x="0" y="0"/>
                </a:moveTo>
                <a:lnTo>
                  <a:pt x="18288000" y="0"/>
                </a:lnTo>
                <a:lnTo>
                  <a:pt x="18288000" y="3773114"/>
                </a:lnTo>
                <a:lnTo>
                  <a:pt x="0" y="3773114"/>
                </a:lnTo>
                <a:lnTo>
                  <a:pt x="0" y="0"/>
                </a:lnTo>
                <a:close/>
              </a:path>
            </a:pathLst>
          </a:custGeom>
          <a:blipFill>
            <a:blip r:embed="rId7">
              <a:alphaModFix amt="65000"/>
            </a:blip>
            <a:stretch>
              <a:fillRect l="-3382" t="-187606" r="-2355" b="-224895"/>
            </a:stretch>
          </a:blipFill>
        </p:spPr>
      </p:sp>
      <p:sp>
        <p:nvSpPr>
          <p:cNvPr id="8" name="TextBox 8"/>
          <p:cNvSpPr txBox="1"/>
          <p:nvPr/>
        </p:nvSpPr>
        <p:spPr>
          <a:xfrm>
            <a:off x="4639504" y="1391494"/>
            <a:ext cx="9008992" cy="1139767"/>
          </a:xfrm>
          <a:prstGeom prst="rect">
            <a:avLst/>
          </a:prstGeom>
        </p:spPr>
        <p:txBody>
          <a:bodyPr lIns="0" tIns="0" rIns="0" bIns="0" rtlCol="0" anchor="t">
            <a:spAutoFit/>
          </a:bodyPr>
          <a:lstStyle/>
          <a:p>
            <a:pPr algn="ctr">
              <a:lnSpc>
                <a:spcPts val="9099"/>
              </a:lnSpc>
            </a:pPr>
            <a:r>
              <a:rPr lang="en-US" sz="6999" b="1">
                <a:solidFill>
                  <a:srgbClr val="FFFFFF"/>
                </a:solidFill>
                <a:latin typeface="Klein Bold"/>
                <a:ea typeface="Klein Bold"/>
                <a:cs typeface="Klein Bold"/>
                <a:sym typeface="Klein Bold"/>
              </a:rPr>
              <a:t>GROUP MEMBERS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3"/>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4"/>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4"/>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5"/>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6"/>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7"/>
            <a:stretch>
              <a:fillRect/>
            </a:stretch>
          </a:blipFill>
        </p:spPr>
      </p:sp>
      <p:sp>
        <p:nvSpPr>
          <p:cNvPr id="9" name="Freeform 9"/>
          <p:cNvSpPr/>
          <p:nvPr/>
        </p:nvSpPr>
        <p:spPr>
          <a:xfrm>
            <a:off x="12897254" y="-415129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8"/>
            <a:stretch>
              <a:fillRect/>
            </a:stretch>
          </a:blipFill>
        </p:spPr>
      </p:sp>
      <p:sp>
        <p:nvSpPr>
          <p:cNvPr id="10" name="Freeform 10"/>
          <p:cNvSpPr/>
          <p:nvPr/>
        </p:nvSpPr>
        <p:spPr>
          <a:xfrm>
            <a:off x="-2956983" y="7717344"/>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8"/>
            <a:stretch>
              <a:fillRect/>
            </a:stretch>
          </a:blipFill>
        </p:spPr>
      </p:sp>
      <p:sp>
        <p:nvSpPr>
          <p:cNvPr id="11" name="Freeform 11"/>
          <p:cNvSpPr/>
          <p:nvPr/>
        </p:nvSpPr>
        <p:spPr>
          <a:xfrm>
            <a:off x="-513330" y="799749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9"/>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9"/>
            <a:stretch>
              <a:fillRect/>
            </a:stretch>
          </a:blipFill>
        </p:spPr>
      </p:sp>
      <p:graphicFrame>
        <p:nvGraphicFramePr>
          <p:cNvPr id="13" name="Table 13"/>
          <p:cNvGraphicFramePr>
            <a:graphicFrameLocks noGrp="1"/>
          </p:cNvGraphicFramePr>
          <p:nvPr>
            <p:extLst>
              <p:ext uri="{D42A27DB-BD31-4B8C-83A1-F6EECF244321}">
                <p14:modId xmlns:p14="http://schemas.microsoft.com/office/powerpoint/2010/main" val="4201181390"/>
              </p:ext>
            </p:extLst>
          </p:nvPr>
        </p:nvGraphicFramePr>
        <p:xfrm>
          <a:off x="2933695" y="1945980"/>
          <a:ext cx="12420610" cy="8229598"/>
        </p:xfrm>
        <a:graphic>
          <a:graphicData uri="http://schemas.openxmlformats.org/drawingml/2006/table">
            <a:tbl>
              <a:tblPr/>
              <a:tblGrid>
                <a:gridCol w="974376">
                  <a:extLst>
                    <a:ext uri="{9D8B030D-6E8A-4147-A177-3AD203B41FA5}">
                      <a16:colId xmlns:a16="http://schemas.microsoft.com/office/drawing/2014/main" val="20000"/>
                    </a:ext>
                  </a:extLst>
                </a:gridCol>
                <a:gridCol w="9774074">
                  <a:extLst>
                    <a:ext uri="{9D8B030D-6E8A-4147-A177-3AD203B41FA5}">
                      <a16:colId xmlns:a16="http://schemas.microsoft.com/office/drawing/2014/main" val="20001"/>
                    </a:ext>
                  </a:extLst>
                </a:gridCol>
                <a:gridCol w="1672160">
                  <a:extLst>
                    <a:ext uri="{9D8B030D-6E8A-4147-A177-3AD203B41FA5}">
                      <a16:colId xmlns:a16="http://schemas.microsoft.com/office/drawing/2014/main" val="20002"/>
                    </a:ext>
                  </a:extLst>
                </a:gridCol>
              </a:tblGrid>
              <a:tr h="1138747">
                <a:tc>
                  <a:txBody>
                    <a:bodyPr/>
                    <a:lstStyle/>
                    <a:p>
                      <a:pPr algn="ctr">
                        <a:lnSpc>
                          <a:spcPts val="2659"/>
                        </a:lnSpc>
                        <a:defRPr/>
                      </a:pPr>
                      <a:r>
                        <a:rPr lang="en-US" sz="1899">
                          <a:solidFill>
                            <a:srgbClr val="000000"/>
                          </a:solidFill>
                          <a:latin typeface="Calibri (MS)"/>
                          <a:ea typeface="Calibri (MS)"/>
                          <a:cs typeface="Calibri (MS)"/>
                          <a:sym typeface="Calibri (MS)"/>
                        </a:rPr>
                        <a:t>SR  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Calibri (MS) Bold"/>
                          <a:ea typeface="Calibri (MS) Bold"/>
                          <a:cs typeface="Calibri (MS) Bold"/>
                          <a:sym typeface="Calibri (MS) Bold"/>
                        </a:rPr>
                        <a:t>problems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libri (MS) Bold"/>
                          <a:ea typeface="Calibri (MS) Bold"/>
                          <a:cs typeface="Calibri (MS) Bold"/>
                          <a:sym typeface="Calibri (MS) Bold"/>
                        </a:rPr>
                        <a:t>points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3915">
                <a:tc>
                  <a:txBody>
                    <a:bodyPr/>
                    <a:lstStyle/>
                    <a:p>
                      <a:pPr algn="ctr">
                        <a:lnSpc>
                          <a:spcPts val="2659"/>
                        </a:lnSpc>
                        <a:defRPr/>
                      </a:pPr>
                      <a:r>
                        <a:rPr lang="en-US" sz="1899">
                          <a:solidFill>
                            <a:srgbClr val="000000"/>
                          </a:solidFill>
                          <a:latin typeface="Calibri (MS)"/>
                          <a:ea typeface="Calibri (MS)"/>
                          <a:cs typeface="Calibri (MS)"/>
                          <a:sym typeface="Calibri (MS)"/>
                        </a:rPr>
                        <a:t>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SPECIES MIGRATION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600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3915">
                <a:tc>
                  <a:txBody>
                    <a:bodyPr/>
                    <a:lstStyle/>
                    <a:p>
                      <a:pPr algn="ctr">
                        <a:lnSpc>
                          <a:spcPts val="2659"/>
                        </a:lnSpc>
                        <a:defRPr/>
                      </a:pPr>
                      <a:r>
                        <a:rPr lang="en-US" sz="1899">
                          <a:solidFill>
                            <a:srgbClr val="000000"/>
                          </a:solidFill>
                          <a:latin typeface="Calibri (MS)"/>
                          <a:ea typeface="Calibri (MS)"/>
                          <a:cs typeface="Calibri (MS)"/>
                          <a:sym typeface="Calibri (MS)"/>
                        </a:rPr>
                        <a:t>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INVASION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3300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3915">
                <a:tc>
                  <a:txBody>
                    <a:bodyPr/>
                    <a:lstStyle/>
                    <a:p>
                      <a:pPr algn="ctr">
                        <a:lnSpc>
                          <a:spcPts val="2939"/>
                        </a:lnSpc>
                        <a:defRPr/>
                      </a:pPr>
                      <a:r>
                        <a:rPr lang="en-US" sz="2099">
                          <a:solidFill>
                            <a:srgbClr val="000000"/>
                          </a:solidFill>
                          <a:latin typeface="Calibri (MS)"/>
                          <a:ea typeface="Calibri (MS)"/>
                          <a:cs typeface="Calibri (MS)"/>
                          <a:sym typeface="Calibri (MS)"/>
                        </a:rPr>
                        <a:t>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ILLEAGEL TRADE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1500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3915">
                <a:tc>
                  <a:txBody>
                    <a:bodyPr/>
                    <a:lstStyle/>
                    <a:p>
                      <a:pPr algn="ctr">
                        <a:lnSpc>
                          <a:spcPts val="2659"/>
                        </a:lnSpc>
                        <a:defRPr/>
                      </a:pPr>
                      <a:r>
                        <a:rPr lang="en-US" sz="1899">
                          <a:solidFill>
                            <a:srgbClr val="000000"/>
                          </a:solidFill>
                          <a:latin typeface="Calibri (MS)"/>
                          <a:ea typeface="Calibri (MS)"/>
                          <a:cs typeface="Calibri (MS)"/>
                          <a:sym typeface="Calibri (MS)"/>
                        </a:rPr>
                        <a:t>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TRANSMISSION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2400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3915">
                <a:tc>
                  <a:txBody>
                    <a:bodyPr/>
                    <a:lstStyle/>
                    <a:p>
                      <a:pPr algn="ctr">
                        <a:lnSpc>
                          <a:spcPts val="2659"/>
                        </a:lnSpc>
                        <a:defRPr/>
                      </a:pPr>
                      <a:r>
                        <a:rPr lang="en-US" sz="1899">
                          <a:solidFill>
                            <a:srgbClr val="000000"/>
                          </a:solidFill>
                          <a:latin typeface="Calibri (MS)"/>
                          <a:ea typeface="Calibri (MS)"/>
                          <a:cs typeface="Calibri (MS)"/>
                          <a:sym typeface="Calibri (MS)"/>
                        </a:rPr>
                        <a:t>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INDUSTRIALIZATION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600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3915">
                <a:tc>
                  <a:txBody>
                    <a:bodyPr/>
                    <a:lstStyle/>
                    <a:p>
                      <a:pPr algn="ctr">
                        <a:lnSpc>
                          <a:spcPts val="2659"/>
                        </a:lnSpc>
                        <a:defRPr/>
                      </a:pPr>
                      <a:r>
                        <a:rPr lang="en-US" sz="1899">
                          <a:solidFill>
                            <a:srgbClr val="000000"/>
                          </a:solidFill>
                          <a:latin typeface="Calibri (MS)"/>
                          <a:ea typeface="Calibri (MS)"/>
                          <a:cs typeface="Calibri (MS)"/>
                          <a:sym typeface="Calibri (MS)"/>
                        </a:rPr>
                        <a:t>13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TRANSMISSION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4110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47361">
                <a:tc>
                  <a:txBody>
                    <a:bodyPr/>
                    <a:lstStyle/>
                    <a:p>
                      <a:pPr algn="ctr">
                        <a:lnSpc>
                          <a:spcPts val="2659"/>
                        </a:lnSpc>
                        <a:defRPr/>
                      </a:pPr>
                      <a:r>
                        <a:rPr lang="en-US" sz="1899">
                          <a:solidFill>
                            <a:srgbClr val="000000"/>
                          </a:solidFill>
                          <a:latin typeface="Calibri (MS)"/>
                          <a:ea typeface="Calibri (MS)"/>
                          <a:cs typeface="Calibri (MS)"/>
                          <a:sym typeface="Calibri (MS)"/>
                        </a:rPr>
                        <a:t>14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Calibri (MS)"/>
                          <a:ea typeface="Calibri (MS)"/>
                          <a:cs typeface="Calibri (MS)"/>
                          <a:sym typeface="Calibri (MS)"/>
                        </a:rPr>
                        <a:t>DEGRADATION OF LAND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t>6000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4" name="TextBox 14"/>
          <p:cNvSpPr txBox="1"/>
          <p:nvPr/>
        </p:nvSpPr>
        <p:spPr>
          <a:xfrm>
            <a:off x="4539931" y="845611"/>
            <a:ext cx="9791436" cy="1078266"/>
          </a:xfrm>
          <a:prstGeom prst="rect">
            <a:avLst/>
          </a:prstGeom>
        </p:spPr>
        <p:txBody>
          <a:bodyPr lIns="0" tIns="0" rIns="0" bIns="0" rtlCol="0" anchor="t">
            <a:spAutoFit/>
          </a:bodyPr>
          <a:lstStyle/>
          <a:p>
            <a:pPr algn="ctr">
              <a:lnSpc>
                <a:spcPts val="8818"/>
              </a:lnSpc>
            </a:pPr>
            <a:r>
              <a:rPr lang="en-US" sz="6298">
                <a:solidFill>
                  <a:srgbClr val="6E4823"/>
                </a:solidFill>
                <a:latin typeface="The Seasons"/>
                <a:ea typeface="The Seasons"/>
                <a:cs typeface="The Seasons"/>
                <a:sym typeface="The Seasons"/>
              </a:rPr>
              <a:t>PRIORITY WEIGHTAGE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sp>
      <p:sp>
        <p:nvSpPr>
          <p:cNvPr id="3" name="Freeform 3"/>
          <p:cNvSpPr/>
          <p:nvPr/>
        </p:nvSpPr>
        <p:spPr>
          <a:xfrm rot="-2235223" flipH="1">
            <a:off x="-1221091" y="7787833"/>
            <a:ext cx="3916596" cy="4790943"/>
          </a:xfrm>
          <a:custGeom>
            <a:avLst/>
            <a:gdLst/>
            <a:ahLst/>
            <a:cxnLst/>
            <a:rect l="l" t="t" r="r" b="b"/>
            <a:pathLst>
              <a:path w="3916596" h="4790943">
                <a:moveTo>
                  <a:pt x="3916596" y="0"/>
                </a:moveTo>
                <a:lnTo>
                  <a:pt x="0" y="0"/>
                </a:lnTo>
                <a:lnTo>
                  <a:pt x="0" y="4790943"/>
                </a:lnTo>
                <a:lnTo>
                  <a:pt x="3916596" y="4790943"/>
                </a:lnTo>
                <a:lnTo>
                  <a:pt x="3916596" y="0"/>
                </a:lnTo>
                <a:close/>
              </a:path>
            </a:pathLst>
          </a:custGeom>
          <a:blipFill>
            <a:blip r:embed="rId3"/>
            <a:stretch>
              <a:fillRect/>
            </a:stretch>
          </a:blipFill>
        </p:spPr>
      </p:sp>
      <p:sp>
        <p:nvSpPr>
          <p:cNvPr id="4" name="Freeform 4"/>
          <p:cNvSpPr/>
          <p:nvPr/>
        </p:nvSpPr>
        <p:spPr>
          <a:xfrm>
            <a:off x="299884" y="9033805"/>
            <a:ext cx="3947827" cy="6419230"/>
          </a:xfrm>
          <a:custGeom>
            <a:avLst/>
            <a:gdLst/>
            <a:ahLst/>
            <a:cxnLst/>
            <a:rect l="l" t="t" r="r" b="b"/>
            <a:pathLst>
              <a:path w="3947827" h="6419230">
                <a:moveTo>
                  <a:pt x="0" y="0"/>
                </a:moveTo>
                <a:lnTo>
                  <a:pt x="3947827" y="0"/>
                </a:lnTo>
                <a:lnTo>
                  <a:pt x="3947827" y="6419230"/>
                </a:lnTo>
                <a:lnTo>
                  <a:pt x="0" y="6419230"/>
                </a:lnTo>
                <a:lnTo>
                  <a:pt x="0" y="0"/>
                </a:lnTo>
                <a:close/>
              </a:path>
            </a:pathLst>
          </a:custGeom>
          <a:blipFill>
            <a:blip r:embed="rId4"/>
            <a:stretch>
              <a:fillRect/>
            </a:stretch>
          </a:blipFill>
        </p:spPr>
      </p:sp>
      <p:sp>
        <p:nvSpPr>
          <p:cNvPr id="5" name="Freeform 5"/>
          <p:cNvSpPr/>
          <p:nvPr/>
        </p:nvSpPr>
        <p:spPr>
          <a:xfrm>
            <a:off x="1829343" y="9033805"/>
            <a:ext cx="4359074" cy="7499482"/>
          </a:xfrm>
          <a:custGeom>
            <a:avLst/>
            <a:gdLst/>
            <a:ahLst/>
            <a:cxnLst/>
            <a:rect l="l" t="t" r="r" b="b"/>
            <a:pathLst>
              <a:path w="4359074" h="7499482">
                <a:moveTo>
                  <a:pt x="0" y="0"/>
                </a:moveTo>
                <a:lnTo>
                  <a:pt x="4359074" y="0"/>
                </a:lnTo>
                <a:lnTo>
                  <a:pt x="4359074" y="7499482"/>
                </a:lnTo>
                <a:lnTo>
                  <a:pt x="0" y="7499482"/>
                </a:lnTo>
                <a:lnTo>
                  <a:pt x="0" y="0"/>
                </a:lnTo>
                <a:close/>
              </a:path>
            </a:pathLst>
          </a:custGeom>
          <a:blipFill>
            <a:blip r:embed="rId5"/>
            <a:stretch>
              <a:fillRect/>
            </a:stretch>
          </a:blipFill>
        </p:spPr>
      </p:sp>
      <p:sp>
        <p:nvSpPr>
          <p:cNvPr id="6" name="Freeform 6"/>
          <p:cNvSpPr/>
          <p:nvPr/>
        </p:nvSpPr>
        <p:spPr>
          <a:xfrm flipV="1">
            <a:off x="16391922" y="-1761677"/>
            <a:ext cx="2804755" cy="4526840"/>
          </a:xfrm>
          <a:custGeom>
            <a:avLst/>
            <a:gdLst/>
            <a:ahLst/>
            <a:cxnLst/>
            <a:rect l="l" t="t" r="r" b="b"/>
            <a:pathLst>
              <a:path w="2804755" h="4526840">
                <a:moveTo>
                  <a:pt x="0" y="4526840"/>
                </a:moveTo>
                <a:lnTo>
                  <a:pt x="2804755" y="4526840"/>
                </a:lnTo>
                <a:lnTo>
                  <a:pt x="2804755" y="0"/>
                </a:lnTo>
                <a:lnTo>
                  <a:pt x="0" y="0"/>
                </a:lnTo>
                <a:lnTo>
                  <a:pt x="0" y="4526840"/>
                </a:lnTo>
                <a:close/>
              </a:path>
            </a:pathLst>
          </a:custGeom>
          <a:blipFill>
            <a:blip r:embed="rId6"/>
            <a:stretch>
              <a:fillRect/>
            </a:stretch>
          </a:blipFill>
        </p:spPr>
      </p:sp>
      <p:sp>
        <p:nvSpPr>
          <p:cNvPr id="7" name="Freeform 7"/>
          <p:cNvSpPr/>
          <p:nvPr/>
        </p:nvSpPr>
        <p:spPr>
          <a:xfrm flipH="1" flipV="1">
            <a:off x="15716166" y="-3237872"/>
            <a:ext cx="1804115" cy="5210441"/>
          </a:xfrm>
          <a:custGeom>
            <a:avLst/>
            <a:gdLst/>
            <a:ahLst/>
            <a:cxnLst/>
            <a:rect l="l" t="t" r="r" b="b"/>
            <a:pathLst>
              <a:path w="1804115" h="5210441">
                <a:moveTo>
                  <a:pt x="1804115" y="5210441"/>
                </a:moveTo>
                <a:lnTo>
                  <a:pt x="0" y="5210441"/>
                </a:lnTo>
                <a:lnTo>
                  <a:pt x="0" y="0"/>
                </a:lnTo>
                <a:lnTo>
                  <a:pt x="1804115" y="0"/>
                </a:lnTo>
                <a:lnTo>
                  <a:pt x="1804115" y="5210441"/>
                </a:lnTo>
                <a:close/>
              </a:path>
            </a:pathLst>
          </a:custGeom>
          <a:blipFill>
            <a:blip r:embed="rId7"/>
            <a:stretch>
              <a:fillRect/>
            </a:stretch>
          </a:blipFill>
        </p:spPr>
      </p:sp>
      <p:sp>
        <p:nvSpPr>
          <p:cNvPr id="8" name="Freeform 8"/>
          <p:cNvSpPr/>
          <p:nvPr/>
        </p:nvSpPr>
        <p:spPr>
          <a:xfrm rot="-8823753">
            <a:off x="14589004" y="-2829196"/>
            <a:ext cx="1801316" cy="4688892"/>
          </a:xfrm>
          <a:custGeom>
            <a:avLst/>
            <a:gdLst/>
            <a:ahLst/>
            <a:cxnLst/>
            <a:rect l="l" t="t" r="r" b="b"/>
            <a:pathLst>
              <a:path w="1801316" h="4688892">
                <a:moveTo>
                  <a:pt x="0" y="0"/>
                </a:moveTo>
                <a:lnTo>
                  <a:pt x="1801316" y="0"/>
                </a:lnTo>
                <a:lnTo>
                  <a:pt x="1801316" y="4688892"/>
                </a:lnTo>
                <a:lnTo>
                  <a:pt x="0" y="4688892"/>
                </a:lnTo>
                <a:lnTo>
                  <a:pt x="0" y="0"/>
                </a:lnTo>
                <a:close/>
              </a:path>
            </a:pathLst>
          </a:custGeom>
          <a:blipFill>
            <a:blip r:embed="rId8"/>
            <a:stretch>
              <a:fillRect/>
            </a:stretch>
          </a:blipFill>
        </p:spPr>
      </p:sp>
      <p:sp>
        <p:nvSpPr>
          <p:cNvPr id="9" name="Freeform 9"/>
          <p:cNvSpPr/>
          <p:nvPr/>
        </p:nvSpPr>
        <p:spPr>
          <a:xfrm>
            <a:off x="4008880" y="9651657"/>
            <a:ext cx="1855092" cy="2803665"/>
          </a:xfrm>
          <a:custGeom>
            <a:avLst/>
            <a:gdLst/>
            <a:ahLst/>
            <a:cxnLst/>
            <a:rect l="l" t="t" r="r" b="b"/>
            <a:pathLst>
              <a:path w="1855092" h="2803665">
                <a:moveTo>
                  <a:pt x="0" y="0"/>
                </a:moveTo>
                <a:lnTo>
                  <a:pt x="1855092" y="0"/>
                </a:lnTo>
                <a:lnTo>
                  <a:pt x="1855092" y="2803665"/>
                </a:lnTo>
                <a:lnTo>
                  <a:pt x="0" y="2803665"/>
                </a:lnTo>
                <a:lnTo>
                  <a:pt x="0" y="0"/>
                </a:lnTo>
                <a:close/>
              </a:path>
            </a:pathLst>
          </a:custGeom>
          <a:blipFill>
            <a:blip r:embed="rId9"/>
            <a:stretch>
              <a:fillRect/>
            </a:stretch>
          </a:blipFill>
        </p:spPr>
      </p:sp>
      <p:sp>
        <p:nvSpPr>
          <p:cNvPr id="10" name="TextBox 10"/>
          <p:cNvSpPr txBox="1"/>
          <p:nvPr/>
        </p:nvSpPr>
        <p:spPr>
          <a:xfrm>
            <a:off x="3183941" y="1905894"/>
            <a:ext cx="12128992" cy="2490941"/>
          </a:xfrm>
          <a:prstGeom prst="rect">
            <a:avLst/>
          </a:prstGeom>
        </p:spPr>
        <p:txBody>
          <a:bodyPr lIns="0" tIns="0" rIns="0" bIns="0" rtlCol="0" anchor="t">
            <a:spAutoFit/>
          </a:bodyPr>
          <a:lstStyle/>
          <a:p>
            <a:pPr algn="l">
              <a:lnSpc>
                <a:spcPts val="4979"/>
              </a:lnSpc>
            </a:pPr>
            <a:endParaRPr/>
          </a:p>
          <a:p>
            <a:pPr algn="l">
              <a:lnSpc>
                <a:spcPts val="4979"/>
              </a:lnSpc>
            </a:pPr>
            <a:r>
              <a:rPr lang="en-US" sz="3556">
                <a:solidFill>
                  <a:srgbClr val="000000"/>
                </a:solidFill>
                <a:latin typeface="Barlow"/>
                <a:ea typeface="Barlow"/>
                <a:cs typeface="Barlow"/>
                <a:sym typeface="Barlow"/>
              </a:rPr>
              <a:t>SCAMPER is a device and a creative thinking technique developed by Bob Eberle in the early 1970s. It's primarily used for idea generation, problem-solving, and innovation.</a:t>
            </a:r>
          </a:p>
        </p:txBody>
      </p:sp>
      <p:sp>
        <p:nvSpPr>
          <p:cNvPr id="11" name="TextBox 11"/>
          <p:cNvSpPr txBox="1"/>
          <p:nvPr/>
        </p:nvSpPr>
        <p:spPr>
          <a:xfrm>
            <a:off x="4478702" y="36966"/>
            <a:ext cx="9330595" cy="1719343"/>
          </a:xfrm>
          <a:prstGeom prst="rect">
            <a:avLst/>
          </a:prstGeom>
        </p:spPr>
        <p:txBody>
          <a:bodyPr lIns="0" tIns="0" rIns="0" bIns="0" rtlCol="0" anchor="t">
            <a:spAutoFit/>
          </a:bodyPr>
          <a:lstStyle/>
          <a:p>
            <a:pPr algn="ctr">
              <a:lnSpc>
                <a:spcPts val="13383"/>
              </a:lnSpc>
            </a:pPr>
            <a:r>
              <a:rPr lang="en-US" sz="9559" spc="-191">
                <a:solidFill>
                  <a:srgbClr val="365344"/>
                </a:solidFill>
                <a:latin typeface="Calmius"/>
                <a:ea typeface="Calmius"/>
                <a:cs typeface="Calmius"/>
                <a:sym typeface="Calmius"/>
              </a:rPr>
              <a:t>SCAMPER </a:t>
            </a:r>
          </a:p>
        </p:txBody>
      </p:sp>
      <p:sp>
        <p:nvSpPr>
          <p:cNvPr id="12" name="TextBox 12"/>
          <p:cNvSpPr txBox="1"/>
          <p:nvPr/>
        </p:nvSpPr>
        <p:spPr>
          <a:xfrm>
            <a:off x="5063807" y="4646116"/>
            <a:ext cx="8369261" cy="5005541"/>
          </a:xfrm>
          <a:prstGeom prst="rect">
            <a:avLst/>
          </a:prstGeom>
        </p:spPr>
        <p:txBody>
          <a:bodyPr lIns="0" tIns="0" rIns="0" bIns="0" rtlCol="0" anchor="t">
            <a:spAutoFit/>
          </a:bodyPr>
          <a:lstStyle/>
          <a:p>
            <a:pPr algn="just">
              <a:lnSpc>
                <a:spcPts val="4979"/>
              </a:lnSpc>
            </a:pPr>
            <a:r>
              <a:rPr lang="en-US" sz="3556">
                <a:solidFill>
                  <a:srgbClr val="000000"/>
                </a:solidFill>
                <a:latin typeface="Barlow"/>
                <a:ea typeface="Barlow"/>
                <a:cs typeface="Barlow"/>
                <a:sym typeface="Barlow"/>
              </a:rPr>
              <a:t>SCAMPER is an acronym that stands for:</a:t>
            </a:r>
          </a:p>
          <a:p>
            <a:pPr algn="just">
              <a:lnSpc>
                <a:spcPts val="4979"/>
              </a:lnSpc>
            </a:pPr>
            <a:r>
              <a:rPr lang="en-US" sz="3556">
                <a:solidFill>
                  <a:srgbClr val="000000"/>
                </a:solidFill>
                <a:latin typeface="Barlow"/>
                <a:ea typeface="Barlow"/>
                <a:cs typeface="Barlow"/>
                <a:sym typeface="Barlow"/>
              </a:rPr>
              <a:t>S - Substitute</a:t>
            </a:r>
          </a:p>
          <a:p>
            <a:pPr algn="just">
              <a:lnSpc>
                <a:spcPts val="4979"/>
              </a:lnSpc>
            </a:pPr>
            <a:r>
              <a:rPr lang="en-US" sz="3556">
                <a:solidFill>
                  <a:srgbClr val="000000"/>
                </a:solidFill>
                <a:latin typeface="Barlow"/>
                <a:ea typeface="Barlow"/>
                <a:cs typeface="Barlow"/>
                <a:sym typeface="Barlow"/>
              </a:rPr>
              <a:t>C - Combine</a:t>
            </a:r>
          </a:p>
          <a:p>
            <a:pPr algn="just">
              <a:lnSpc>
                <a:spcPts val="4979"/>
              </a:lnSpc>
            </a:pPr>
            <a:r>
              <a:rPr lang="en-US" sz="3556">
                <a:solidFill>
                  <a:srgbClr val="000000"/>
                </a:solidFill>
                <a:latin typeface="Barlow"/>
                <a:ea typeface="Barlow"/>
                <a:cs typeface="Barlow"/>
                <a:sym typeface="Barlow"/>
              </a:rPr>
              <a:t>A - Adapt</a:t>
            </a:r>
          </a:p>
          <a:p>
            <a:pPr algn="just">
              <a:lnSpc>
                <a:spcPts val="4979"/>
              </a:lnSpc>
            </a:pPr>
            <a:r>
              <a:rPr lang="en-US" sz="3556">
                <a:solidFill>
                  <a:srgbClr val="000000"/>
                </a:solidFill>
                <a:latin typeface="Barlow"/>
                <a:ea typeface="Barlow"/>
                <a:cs typeface="Barlow"/>
                <a:sym typeface="Barlow"/>
              </a:rPr>
              <a:t>M - Modify</a:t>
            </a:r>
          </a:p>
          <a:p>
            <a:pPr algn="just">
              <a:lnSpc>
                <a:spcPts val="4979"/>
              </a:lnSpc>
            </a:pPr>
            <a:r>
              <a:rPr lang="en-US" sz="3556">
                <a:solidFill>
                  <a:srgbClr val="000000"/>
                </a:solidFill>
                <a:latin typeface="Barlow"/>
                <a:ea typeface="Barlow"/>
                <a:cs typeface="Barlow"/>
                <a:sym typeface="Barlow"/>
              </a:rPr>
              <a:t>P - Put to Another Use</a:t>
            </a:r>
          </a:p>
          <a:p>
            <a:pPr algn="just">
              <a:lnSpc>
                <a:spcPts val="4979"/>
              </a:lnSpc>
            </a:pPr>
            <a:r>
              <a:rPr lang="en-US" sz="3556">
                <a:solidFill>
                  <a:srgbClr val="000000"/>
                </a:solidFill>
                <a:latin typeface="Barlow"/>
                <a:ea typeface="Barlow"/>
                <a:cs typeface="Barlow"/>
                <a:sym typeface="Barlow"/>
              </a:rPr>
              <a:t>E - Eliminate</a:t>
            </a:r>
          </a:p>
          <a:p>
            <a:pPr algn="just">
              <a:lnSpc>
                <a:spcPts val="4979"/>
              </a:lnSpc>
            </a:pPr>
            <a:r>
              <a:rPr lang="en-US" sz="3556">
                <a:solidFill>
                  <a:srgbClr val="000000"/>
                </a:solidFill>
                <a:latin typeface="Barlow"/>
                <a:ea typeface="Barlow"/>
                <a:cs typeface="Barlow"/>
                <a:sym typeface="Barlow"/>
              </a:rPr>
              <a:t>R - Rearrange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sp>
      <p:sp>
        <p:nvSpPr>
          <p:cNvPr id="3" name="Freeform 3"/>
          <p:cNvSpPr/>
          <p:nvPr/>
        </p:nvSpPr>
        <p:spPr>
          <a:xfrm rot="-2235223" flipH="1">
            <a:off x="-1221091" y="7787833"/>
            <a:ext cx="3916596" cy="4790943"/>
          </a:xfrm>
          <a:custGeom>
            <a:avLst/>
            <a:gdLst/>
            <a:ahLst/>
            <a:cxnLst/>
            <a:rect l="l" t="t" r="r" b="b"/>
            <a:pathLst>
              <a:path w="3916596" h="4790943">
                <a:moveTo>
                  <a:pt x="3916596" y="0"/>
                </a:moveTo>
                <a:lnTo>
                  <a:pt x="0" y="0"/>
                </a:lnTo>
                <a:lnTo>
                  <a:pt x="0" y="4790943"/>
                </a:lnTo>
                <a:lnTo>
                  <a:pt x="3916596" y="4790943"/>
                </a:lnTo>
                <a:lnTo>
                  <a:pt x="3916596" y="0"/>
                </a:lnTo>
                <a:close/>
              </a:path>
            </a:pathLst>
          </a:custGeom>
          <a:blipFill>
            <a:blip r:embed="rId3"/>
            <a:stretch>
              <a:fillRect/>
            </a:stretch>
          </a:blipFill>
        </p:spPr>
      </p:sp>
      <p:sp>
        <p:nvSpPr>
          <p:cNvPr id="4" name="Freeform 4"/>
          <p:cNvSpPr/>
          <p:nvPr/>
        </p:nvSpPr>
        <p:spPr>
          <a:xfrm>
            <a:off x="299884" y="9033805"/>
            <a:ext cx="3947827" cy="6419230"/>
          </a:xfrm>
          <a:custGeom>
            <a:avLst/>
            <a:gdLst/>
            <a:ahLst/>
            <a:cxnLst/>
            <a:rect l="l" t="t" r="r" b="b"/>
            <a:pathLst>
              <a:path w="3947827" h="6419230">
                <a:moveTo>
                  <a:pt x="0" y="0"/>
                </a:moveTo>
                <a:lnTo>
                  <a:pt x="3947827" y="0"/>
                </a:lnTo>
                <a:lnTo>
                  <a:pt x="3947827" y="6419230"/>
                </a:lnTo>
                <a:lnTo>
                  <a:pt x="0" y="6419230"/>
                </a:lnTo>
                <a:lnTo>
                  <a:pt x="0" y="0"/>
                </a:lnTo>
                <a:close/>
              </a:path>
            </a:pathLst>
          </a:custGeom>
          <a:blipFill>
            <a:blip r:embed="rId4"/>
            <a:stretch>
              <a:fillRect/>
            </a:stretch>
          </a:blipFill>
        </p:spPr>
      </p:sp>
      <p:sp>
        <p:nvSpPr>
          <p:cNvPr id="5" name="Freeform 5"/>
          <p:cNvSpPr/>
          <p:nvPr/>
        </p:nvSpPr>
        <p:spPr>
          <a:xfrm>
            <a:off x="1829343" y="9033805"/>
            <a:ext cx="4359074" cy="7499482"/>
          </a:xfrm>
          <a:custGeom>
            <a:avLst/>
            <a:gdLst/>
            <a:ahLst/>
            <a:cxnLst/>
            <a:rect l="l" t="t" r="r" b="b"/>
            <a:pathLst>
              <a:path w="4359074" h="7499482">
                <a:moveTo>
                  <a:pt x="0" y="0"/>
                </a:moveTo>
                <a:lnTo>
                  <a:pt x="4359074" y="0"/>
                </a:lnTo>
                <a:lnTo>
                  <a:pt x="4359074" y="7499482"/>
                </a:lnTo>
                <a:lnTo>
                  <a:pt x="0" y="7499482"/>
                </a:lnTo>
                <a:lnTo>
                  <a:pt x="0" y="0"/>
                </a:lnTo>
                <a:close/>
              </a:path>
            </a:pathLst>
          </a:custGeom>
          <a:blipFill>
            <a:blip r:embed="rId5"/>
            <a:stretch>
              <a:fillRect/>
            </a:stretch>
          </a:blipFill>
        </p:spPr>
      </p:sp>
      <p:sp>
        <p:nvSpPr>
          <p:cNvPr id="6" name="Freeform 6"/>
          <p:cNvSpPr/>
          <p:nvPr/>
        </p:nvSpPr>
        <p:spPr>
          <a:xfrm flipV="1">
            <a:off x="16391922" y="-1761677"/>
            <a:ext cx="2804755" cy="4526840"/>
          </a:xfrm>
          <a:custGeom>
            <a:avLst/>
            <a:gdLst/>
            <a:ahLst/>
            <a:cxnLst/>
            <a:rect l="l" t="t" r="r" b="b"/>
            <a:pathLst>
              <a:path w="2804755" h="4526840">
                <a:moveTo>
                  <a:pt x="0" y="4526840"/>
                </a:moveTo>
                <a:lnTo>
                  <a:pt x="2804755" y="4526840"/>
                </a:lnTo>
                <a:lnTo>
                  <a:pt x="2804755" y="0"/>
                </a:lnTo>
                <a:lnTo>
                  <a:pt x="0" y="0"/>
                </a:lnTo>
                <a:lnTo>
                  <a:pt x="0" y="4526840"/>
                </a:lnTo>
                <a:close/>
              </a:path>
            </a:pathLst>
          </a:custGeom>
          <a:blipFill>
            <a:blip r:embed="rId6"/>
            <a:stretch>
              <a:fillRect/>
            </a:stretch>
          </a:blipFill>
        </p:spPr>
      </p:sp>
      <p:sp>
        <p:nvSpPr>
          <p:cNvPr id="7" name="Freeform 7"/>
          <p:cNvSpPr/>
          <p:nvPr/>
        </p:nvSpPr>
        <p:spPr>
          <a:xfrm flipH="1" flipV="1">
            <a:off x="15716166" y="-3237872"/>
            <a:ext cx="1804115" cy="5210441"/>
          </a:xfrm>
          <a:custGeom>
            <a:avLst/>
            <a:gdLst/>
            <a:ahLst/>
            <a:cxnLst/>
            <a:rect l="l" t="t" r="r" b="b"/>
            <a:pathLst>
              <a:path w="1804115" h="5210441">
                <a:moveTo>
                  <a:pt x="1804115" y="5210441"/>
                </a:moveTo>
                <a:lnTo>
                  <a:pt x="0" y="5210441"/>
                </a:lnTo>
                <a:lnTo>
                  <a:pt x="0" y="0"/>
                </a:lnTo>
                <a:lnTo>
                  <a:pt x="1804115" y="0"/>
                </a:lnTo>
                <a:lnTo>
                  <a:pt x="1804115" y="5210441"/>
                </a:lnTo>
                <a:close/>
              </a:path>
            </a:pathLst>
          </a:custGeom>
          <a:blipFill>
            <a:blip r:embed="rId7"/>
            <a:stretch>
              <a:fillRect/>
            </a:stretch>
          </a:blipFill>
        </p:spPr>
      </p:sp>
      <p:sp>
        <p:nvSpPr>
          <p:cNvPr id="8" name="Freeform 8"/>
          <p:cNvSpPr/>
          <p:nvPr/>
        </p:nvSpPr>
        <p:spPr>
          <a:xfrm rot="-8823753">
            <a:off x="14589004" y="-2829196"/>
            <a:ext cx="1801316" cy="4688892"/>
          </a:xfrm>
          <a:custGeom>
            <a:avLst/>
            <a:gdLst/>
            <a:ahLst/>
            <a:cxnLst/>
            <a:rect l="l" t="t" r="r" b="b"/>
            <a:pathLst>
              <a:path w="1801316" h="4688892">
                <a:moveTo>
                  <a:pt x="0" y="0"/>
                </a:moveTo>
                <a:lnTo>
                  <a:pt x="1801316" y="0"/>
                </a:lnTo>
                <a:lnTo>
                  <a:pt x="1801316" y="4688892"/>
                </a:lnTo>
                <a:lnTo>
                  <a:pt x="0" y="4688892"/>
                </a:lnTo>
                <a:lnTo>
                  <a:pt x="0" y="0"/>
                </a:lnTo>
                <a:close/>
              </a:path>
            </a:pathLst>
          </a:custGeom>
          <a:blipFill>
            <a:blip r:embed="rId8"/>
            <a:stretch>
              <a:fillRect/>
            </a:stretch>
          </a:blipFill>
        </p:spPr>
      </p:sp>
      <p:sp>
        <p:nvSpPr>
          <p:cNvPr id="9" name="Freeform 9"/>
          <p:cNvSpPr/>
          <p:nvPr/>
        </p:nvSpPr>
        <p:spPr>
          <a:xfrm>
            <a:off x="4008880" y="9651657"/>
            <a:ext cx="1855092" cy="2803665"/>
          </a:xfrm>
          <a:custGeom>
            <a:avLst/>
            <a:gdLst/>
            <a:ahLst/>
            <a:cxnLst/>
            <a:rect l="l" t="t" r="r" b="b"/>
            <a:pathLst>
              <a:path w="1855092" h="2803665">
                <a:moveTo>
                  <a:pt x="0" y="0"/>
                </a:moveTo>
                <a:lnTo>
                  <a:pt x="1855092" y="0"/>
                </a:lnTo>
                <a:lnTo>
                  <a:pt x="1855092" y="2803665"/>
                </a:lnTo>
                <a:lnTo>
                  <a:pt x="0" y="2803665"/>
                </a:lnTo>
                <a:lnTo>
                  <a:pt x="0" y="0"/>
                </a:lnTo>
                <a:close/>
              </a:path>
            </a:pathLst>
          </a:custGeom>
          <a:blipFill>
            <a:blip r:embed="rId9"/>
            <a:stretch>
              <a:fillRect/>
            </a:stretch>
          </a:blipFill>
        </p:spPr>
      </p:sp>
      <p:sp>
        <p:nvSpPr>
          <p:cNvPr id="10" name="TextBox 10"/>
          <p:cNvSpPr txBox="1"/>
          <p:nvPr/>
        </p:nvSpPr>
        <p:spPr>
          <a:xfrm>
            <a:off x="1477966" y="1696031"/>
            <a:ext cx="15140257" cy="3134831"/>
          </a:xfrm>
          <a:prstGeom prst="rect">
            <a:avLst/>
          </a:prstGeom>
        </p:spPr>
        <p:txBody>
          <a:bodyPr lIns="0" tIns="0" rIns="0" bIns="0" rtlCol="0" anchor="t">
            <a:spAutoFit/>
          </a:bodyPr>
          <a:lstStyle/>
          <a:p>
            <a:pPr algn="l">
              <a:lnSpc>
                <a:spcPts val="4139"/>
              </a:lnSpc>
            </a:pPr>
            <a:r>
              <a:rPr lang="en-US" sz="2956">
                <a:solidFill>
                  <a:srgbClr val="000000"/>
                </a:solidFill>
                <a:latin typeface="Barlow"/>
                <a:ea typeface="Barlow"/>
                <a:cs typeface="Barlow"/>
                <a:sym typeface="Barlow"/>
              </a:rPr>
              <a:t>In the SCAMPER technique, </a:t>
            </a:r>
            <a:r>
              <a:rPr lang="en-US" sz="2956" b="1">
                <a:solidFill>
                  <a:srgbClr val="000000"/>
                </a:solidFill>
                <a:latin typeface="Barlow Bold"/>
                <a:ea typeface="Barlow Bold"/>
                <a:cs typeface="Barlow Bold"/>
                <a:sym typeface="Barlow Bold"/>
              </a:rPr>
              <a:t>Modify </a:t>
            </a:r>
            <a:r>
              <a:rPr lang="en-US" sz="2956">
                <a:solidFill>
                  <a:srgbClr val="000000"/>
                </a:solidFill>
                <a:latin typeface="Barlow"/>
                <a:ea typeface="Barlow"/>
                <a:cs typeface="Barlow"/>
                <a:sym typeface="Barlow"/>
              </a:rPr>
              <a:t>refers to changing certain characteristics of an existing product, system, or process to improve it or make it more suitable for a particular purpose.</a:t>
            </a:r>
          </a:p>
          <a:p>
            <a:pPr algn="l">
              <a:lnSpc>
                <a:spcPts val="4139"/>
              </a:lnSpc>
            </a:pPr>
            <a:endParaRPr lang="en-US" sz="2956">
              <a:solidFill>
                <a:srgbClr val="000000"/>
              </a:solidFill>
              <a:latin typeface="Barlow"/>
              <a:ea typeface="Barlow"/>
              <a:cs typeface="Barlow"/>
              <a:sym typeface="Barlow"/>
            </a:endParaRPr>
          </a:p>
          <a:p>
            <a:pPr algn="l">
              <a:lnSpc>
                <a:spcPts val="4139"/>
              </a:lnSpc>
            </a:pPr>
            <a:r>
              <a:rPr lang="en-US" sz="2956">
                <a:solidFill>
                  <a:srgbClr val="000000"/>
                </a:solidFill>
                <a:latin typeface="Barlow"/>
                <a:ea typeface="Barlow"/>
                <a:cs typeface="Barlow"/>
                <a:sym typeface="Barlow"/>
              </a:rPr>
              <a:t>Reforesting: Modify habitats (National parks etc.) through reforestation or planting native species to restore ecosystems, providing necessary resources like food, shelter, and breeding areas for endangered species.</a:t>
            </a:r>
          </a:p>
        </p:txBody>
      </p:sp>
      <p:sp>
        <p:nvSpPr>
          <p:cNvPr id="11" name="TextBox 11"/>
          <p:cNvSpPr txBox="1"/>
          <p:nvPr/>
        </p:nvSpPr>
        <p:spPr>
          <a:xfrm>
            <a:off x="4801051" y="-50298"/>
            <a:ext cx="8111152" cy="1358257"/>
          </a:xfrm>
          <a:prstGeom prst="rect">
            <a:avLst/>
          </a:prstGeom>
        </p:spPr>
        <p:txBody>
          <a:bodyPr lIns="0" tIns="0" rIns="0" bIns="0" rtlCol="0" anchor="t">
            <a:spAutoFit/>
          </a:bodyPr>
          <a:lstStyle/>
          <a:p>
            <a:pPr algn="ctr">
              <a:lnSpc>
                <a:spcPts val="11634"/>
              </a:lnSpc>
            </a:pPr>
            <a:r>
              <a:rPr lang="en-US" sz="8310" spc="-166">
                <a:solidFill>
                  <a:srgbClr val="365344"/>
                </a:solidFill>
                <a:latin typeface="Calmius"/>
                <a:ea typeface="Calmius"/>
                <a:cs typeface="Calmius"/>
                <a:sym typeface="Calmius"/>
              </a:rPr>
              <a:t>TOOLS USED</a:t>
            </a:r>
            <a:endParaRPr lang="en-US" sz="8310" spc="-166" dirty="0">
              <a:solidFill>
                <a:srgbClr val="365344"/>
              </a:solidFill>
              <a:latin typeface="Calmius"/>
              <a:ea typeface="Calmius"/>
              <a:cs typeface="Calmius"/>
              <a:sym typeface="Calmius"/>
            </a:endParaRPr>
          </a:p>
        </p:txBody>
      </p:sp>
      <p:sp>
        <p:nvSpPr>
          <p:cNvPr id="12" name="TextBox 12"/>
          <p:cNvSpPr txBox="1"/>
          <p:nvPr/>
        </p:nvSpPr>
        <p:spPr>
          <a:xfrm>
            <a:off x="1477966" y="5076825"/>
            <a:ext cx="14757322" cy="3134831"/>
          </a:xfrm>
          <a:prstGeom prst="rect">
            <a:avLst/>
          </a:prstGeom>
        </p:spPr>
        <p:txBody>
          <a:bodyPr lIns="0" tIns="0" rIns="0" bIns="0" rtlCol="0" anchor="t">
            <a:spAutoFit/>
          </a:bodyPr>
          <a:lstStyle/>
          <a:p>
            <a:pPr algn="l">
              <a:lnSpc>
                <a:spcPts val="4139"/>
              </a:lnSpc>
            </a:pPr>
            <a:r>
              <a:rPr lang="en-US" sz="2956">
                <a:solidFill>
                  <a:srgbClr val="000000"/>
                </a:solidFill>
                <a:latin typeface="Barlow"/>
                <a:ea typeface="Barlow"/>
                <a:cs typeface="Barlow"/>
                <a:sym typeface="Barlow"/>
              </a:rPr>
              <a:t>"</a:t>
            </a:r>
            <a:r>
              <a:rPr lang="en-US" sz="2956" b="1">
                <a:solidFill>
                  <a:srgbClr val="000000"/>
                </a:solidFill>
                <a:latin typeface="Barlow Bold"/>
                <a:ea typeface="Barlow Bold"/>
                <a:cs typeface="Barlow Bold"/>
                <a:sym typeface="Barlow Bold"/>
              </a:rPr>
              <a:t>Adapt</a:t>
            </a:r>
            <a:r>
              <a:rPr lang="en-US" sz="2956">
                <a:solidFill>
                  <a:srgbClr val="000000"/>
                </a:solidFill>
                <a:latin typeface="Barlow"/>
                <a:ea typeface="Barlow"/>
                <a:cs typeface="Barlow"/>
                <a:sym typeface="Barlow"/>
              </a:rPr>
              <a:t>" in the SCAMPER tool helps you to adjust existing ideas, products, or solutions to better suit a new purpose or context.</a:t>
            </a:r>
          </a:p>
          <a:p>
            <a:pPr algn="l">
              <a:lnSpc>
                <a:spcPts val="4139"/>
              </a:lnSpc>
            </a:pPr>
            <a:endParaRPr lang="en-US" sz="2956">
              <a:solidFill>
                <a:srgbClr val="000000"/>
              </a:solidFill>
              <a:latin typeface="Barlow"/>
              <a:ea typeface="Barlow"/>
              <a:cs typeface="Barlow"/>
              <a:sym typeface="Barlow"/>
            </a:endParaRPr>
          </a:p>
          <a:p>
            <a:pPr algn="l">
              <a:lnSpc>
                <a:spcPts val="4139"/>
              </a:lnSpc>
            </a:pPr>
            <a:r>
              <a:rPr lang="en-US" sz="2956">
                <a:solidFill>
                  <a:srgbClr val="000000"/>
                </a:solidFill>
                <a:latin typeface="Barlow"/>
                <a:ea typeface="Barlow"/>
                <a:cs typeface="Barlow"/>
                <a:sym typeface="Barlow"/>
              </a:rPr>
              <a:t>Adapt" is used to transform existing educational content from various websitee about endangered species into interactive, mobile-friendly formats, such as simplified articles and infographics making it engaging and easy for the public to understand and act 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sp>
      <p:sp>
        <p:nvSpPr>
          <p:cNvPr id="3" name="Freeform 3"/>
          <p:cNvSpPr/>
          <p:nvPr/>
        </p:nvSpPr>
        <p:spPr>
          <a:xfrm rot="-2235223" flipH="1">
            <a:off x="-1221091" y="7787833"/>
            <a:ext cx="3916596" cy="4790943"/>
          </a:xfrm>
          <a:custGeom>
            <a:avLst/>
            <a:gdLst/>
            <a:ahLst/>
            <a:cxnLst/>
            <a:rect l="l" t="t" r="r" b="b"/>
            <a:pathLst>
              <a:path w="3916596" h="4790943">
                <a:moveTo>
                  <a:pt x="3916596" y="0"/>
                </a:moveTo>
                <a:lnTo>
                  <a:pt x="0" y="0"/>
                </a:lnTo>
                <a:lnTo>
                  <a:pt x="0" y="4790943"/>
                </a:lnTo>
                <a:lnTo>
                  <a:pt x="3916596" y="4790943"/>
                </a:lnTo>
                <a:lnTo>
                  <a:pt x="3916596" y="0"/>
                </a:lnTo>
                <a:close/>
              </a:path>
            </a:pathLst>
          </a:custGeom>
          <a:blipFill>
            <a:blip r:embed="rId3"/>
            <a:stretch>
              <a:fillRect/>
            </a:stretch>
          </a:blipFill>
        </p:spPr>
      </p:sp>
      <p:sp>
        <p:nvSpPr>
          <p:cNvPr id="4" name="Freeform 4"/>
          <p:cNvSpPr/>
          <p:nvPr/>
        </p:nvSpPr>
        <p:spPr>
          <a:xfrm>
            <a:off x="299884" y="9033805"/>
            <a:ext cx="3947827" cy="6419230"/>
          </a:xfrm>
          <a:custGeom>
            <a:avLst/>
            <a:gdLst/>
            <a:ahLst/>
            <a:cxnLst/>
            <a:rect l="l" t="t" r="r" b="b"/>
            <a:pathLst>
              <a:path w="3947827" h="6419230">
                <a:moveTo>
                  <a:pt x="0" y="0"/>
                </a:moveTo>
                <a:lnTo>
                  <a:pt x="3947827" y="0"/>
                </a:lnTo>
                <a:lnTo>
                  <a:pt x="3947827" y="6419230"/>
                </a:lnTo>
                <a:lnTo>
                  <a:pt x="0" y="6419230"/>
                </a:lnTo>
                <a:lnTo>
                  <a:pt x="0" y="0"/>
                </a:lnTo>
                <a:close/>
              </a:path>
            </a:pathLst>
          </a:custGeom>
          <a:blipFill>
            <a:blip r:embed="rId4"/>
            <a:stretch>
              <a:fillRect/>
            </a:stretch>
          </a:blipFill>
        </p:spPr>
      </p:sp>
      <p:sp>
        <p:nvSpPr>
          <p:cNvPr id="5" name="Freeform 5"/>
          <p:cNvSpPr/>
          <p:nvPr/>
        </p:nvSpPr>
        <p:spPr>
          <a:xfrm>
            <a:off x="1829343" y="9033805"/>
            <a:ext cx="4359074" cy="7499482"/>
          </a:xfrm>
          <a:custGeom>
            <a:avLst/>
            <a:gdLst/>
            <a:ahLst/>
            <a:cxnLst/>
            <a:rect l="l" t="t" r="r" b="b"/>
            <a:pathLst>
              <a:path w="4359074" h="7499482">
                <a:moveTo>
                  <a:pt x="0" y="0"/>
                </a:moveTo>
                <a:lnTo>
                  <a:pt x="4359074" y="0"/>
                </a:lnTo>
                <a:lnTo>
                  <a:pt x="4359074" y="7499482"/>
                </a:lnTo>
                <a:lnTo>
                  <a:pt x="0" y="7499482"/>
                </a:lnTo>
                <a:lnTo>
                  <a:pt x="0" y="0"/>
                </a:lnTo>
                <a:close/>
              </a:path>
            </a:pathLst>
          </a:custGeom>
          <a:blipFill>
            <a:blip r:embed="rId5"/>
            <a:stretch>
              <a:fillRect/>
            </a:stretch>
          </a:blipFill>
        </p:spPr>
      </p:sp>
      <p:sp>
        <p:nvSpPr>
          <p:cNvPr id="6" name="Freeform 6"/>
          <p:cNvSpPr/>
          <p:nvPr/>
        </p:nvSpPr>
        <p:spPr>
          <a:xfrm flipV="1">
            <a:off x="16391922" y="-1761677"/>
            <a:ext cx="2804755" cy="4526840"/>
          </a:xfrm>
          <a:custGeom>
            <a:avLst/>
            <a:gdLst/>
            <a:ahLst/>
            <a:cxnLst/>
            <a:rect l="l" t="t" r="r" b="b"/>
            <a:pathLst>
              <a:path w="2804755" h="4526840">
                <a:moveTo>
                  <a:pt x="0" y="4526840"/>
                </a:moveTo>
                <a:lnTo>
                  <a:pt x="2804755" y="4526840"/>
                </a:lnTo>
                <a:lnTo>
                  <a:pt x="2804755" y="0"/>
                </a:lnTo>
                <a:lnTo>
                  <a:pt x="0" y="0"/>
                </a:lnTo>
                <a:lnTo>
                  <a:pt x="0" y="4526840"/>
                </a:lnTo>
                <a:close/>
              </a:path>
            </a:pathLst>
          </a:custGeom>
          <a:blipFill>
            <a:blip r:embed="rId6"/>
            <a:stretch>
              <a:fillRect/>
            </a:stretch>
          </a:blipFill>
        </p:spPr>
      </p:sp>
      <p:sp>
        <p:nvSpPr>
          <p:cNvPr id="7" name="Freeform 7"/>
          <p:cNvSpPr/>
          <p:nvPr/>
        </p:nvSpPr>
        <p:spPr>
          <a:xfrm flipH="1" flipV="1">
            <a:off x="15716166" y="-3237872"/>
            <a:ext cx="1804115" cy="5210441"/>
          </a:xfrm>
          <a:custGeom>
            <a:avLst/>
            <a:gdLst/>
            <a:ahLst/>
            <a:cxnLst/>
            <a:rect l="l" t="t" r="r" b="b"/>
            <a:pathLst>
              <a:path w="1804115" h="5210441">
                <a:moveTo>
                  <a:pt x="1804115" y="5210441"/>
                </a:moveTo>
                <a:lnTo>
                  <a:pt x="0" y="5210441"/>
                </a:lnTo>
                <a:lnTo>
                  <a:pt x="0" y="0"/>
                </a:lnTo>
                <a:lnTo>
                  <a:pt x="1804115" y="0"/>
                </a:lnTo>
                <a:lnTo>
                  <a:pt x="1804115" y="5210441"/>
                </a:lnTo>
                <a:close/>
              </a:path>
            </a:pathLst>
          </a:custGeom>
          <a:blipFill>
            <a:blip r:embed="rId7"/>
            <a:stretch>
              <a:fillRect/>
            </a:stretch>
          </a:blipFill>
        </p:spPr>
      </p:sp>
      <p:sp>
        <p:nvSpPr>
          <p:cNvPr id="8" name="Freeform 8"/>
          <p:cNvSpPr/>
          <p:nvPr/>
        </p:nvSpPr>
        <p:spPr>
          <a:xfrm rot="-8823753">
            <a:off x="14589004" y="-2829196"/>
            <a:ext cx="1801316" cy="4688892"/>
          </a:xfrm>
          <a:custGeom>
            <a:avLst/>
            <a:gdLst/>
            <a:ahLst/>
            <a:cxnLst/>
            <a:rect l="l" t="t" r="r" b="b"/>
            <a:pathLst>
              <a:path w="1801316" h="4688892">
                <a:moveTo>
                  <a:pt x="0" y="0"/>
                </a:moveTo>
                <a:lnTo>
                  <a:pt x="1801316" y="0"/>
                </a:lnTo>
                <a:lnTo>
                  <a:pt x="1801316" y="4688892"/>
                </a:lnTo>
                <a:lnTo>
                  <a:pt x="0" y="4688892"/>
                </a:lnTo>
                <a:lnTo>
                  <a:pt x="0" y="0"/>
                </a:lnTo>
                <a:close/>
              </a:path>
            </a:pathLst>
          </a:custGeom>
          <a:blipFill>
            <a:blip r:embed="rId8"/>
            <a:stretch>
              <a:fillRect/>
            </a:stretch>
          </a:blipFill>
        </p:spPr>
      </p:sp>
      <p:sp>
        <p:nvSpPr>
          <p:cNvPr id="9" name="Freeform 9"/>
          <p:cNvSpPr/>
          <p:nvPr/>
        </p:nvSpPr>
        <p:spPr>
          <a:xfrm>
            <a:off x="4008880" y="9651657"/>
            <a:ext cx="1855092" cy="2803665"/>
          </a:xfrm>
          <a:custGeom>
            <a:avLst/>
            <a:gdLst/>
            <a:ahLst/>
            <a:cxnLst/>
            <a:rect l="l" t="t" r="r" b="b"/>
            <a:pathLst>
              <a:path w="1855092" h="2803665">
                <a:moveTo>
                  <a:pt x="0" y="0"/>
                </a:moveTo>
                <a:lnTo>
                  <a:pt x="1855092" y="0"/>
                </a:lnTo>
                <a:lnTo>
                  <a:pt x="1855092" y="2803665"/>
                </a:lnTo>
                <a:lnTo>
                  <a:pt x="0" y="2803665"/>
                </a:lnTo>
                <a:lnTo>
                  <a:pt x="0" y="0"/>
                </a:lnTo>
                <a:close/>
              </a:path>
            </a:pathLst>
          </a:custGeom>
          <a:blipFill>
            <a:blip r:embed="rId9"/>
            <a:stretch>
              <a:fillRect/>
            </a:stretch>
          </a:blipFill>
        </p:spPr>
      </p:sp>
      <p:sp>
        <p:nvSpPr>
          <p:cNvPr id="10" name="TextBox 10"/>
          <p:cNvSpPr txBox="1"/>
          <p:nvPr/>
        </p:nvSpPr>
        <p:spPr>
          <a:xfrm>
            <a:off x="1530655" y="1270121"/>
            <a:ext cx="15087568" cy="8681651"/>
          </a:xfrm>
          <a:prstGeom prst="rect">
            <a:avLst/>
          </a:prstGeom>
        </p:spPr>
        <p:txBody>
          <a:bodyPr lIns="0" tIns="0" rIns="0" bIns="0" rtlCol="0" anchor="t">
            <a:spAutoFit/>
          </a:bodyPr>
          <a:lstStyle/>
          <a:p>
            <a:pPr algn="l">
              <a:lnSpc>
                <a:spcPts val="2908"/>
              </a:lnSpc>
            </a:pPr>
            <a:r>
              <a:rPr lang="en-US" sz="2077" b="1">
                <a:solidFill>
                  <a:srgbClr val="365344"/>
                </a:solidFill>
                <a:latin typeface="Barlow Bold"/>
                <a:ea typeface="Barlow Bold"/>
                <a:cs typeface="Barlow Bold"/>
                <a:sym typeface="Barlow Bold"/>
              </a:rPr>
              <a:t>1. Substitute</a:t>
            </a:r>
          </a:p>
          <a:p>
            <a:pPr algn="l">
              <a:lnSpc>
                <a:spcPts val="2908"/>
              </a:lnSpc>
            </a:pPr>
            <a:r>
              <a:rPr lang="en-US" sz="2077">
                <a:solidFill>
                  <a:srgbClr val="365344"/>
                </a:solidFill>
                <a:latin typeface="Barlow"/>
                <a:ea typeface="Barlow"/>
                <a:cs typeface="Barlow"/>
                <a:sym typeface="Barlow"/>
              </a:rPr>
              <a:t>Drawback: The substitute might not work as effectively.</a:t>
            </a:r>
          </a:p>
          <a:p>
            <a:pPr algn="l">
              <a:lnSpc>
                <a:spcPts val="2908"/>
              </a:lnSpc>
            </a:pPr>
            <a:r>
              <a:rPr lang="en-US" sz="2077">
                <a:solidFill>
                  <a:srgbClr val="365344"/>
                </a:solidFill>
                <a:latin typeface="Barlow"/>
                <a:ea typeface="Barlow"/>
                <a:cs typeface="Barlow"/>
                <a:sym typeface="Barlow"/>
              </a:rPr>
              <a:t>Example: Replacing natural wetlands with artificial ponds to protect an endangered frog species might not provide the same nutrients or breeding grounds, leading to poor survival rates.</a:t>
            </a:r>
          </a:p>
          <a:p>
            <a:pPr algn="l">
              <a:lnSpc>
                <a:spcPts val="2908"/>
              </a:lnSpc>
            </a:pPr>
            <a:endParaRPr lang="en-US" sz="2077">
              <a:solidFill>
                <a:srgbClr val="365344"/>
              </a:solidFill>
              <a:latin typeface="Barlow"/>
              <a:ea typeface="Barlow"/>
              <a:cs typeface="Barlow"/>
              <a:sym typeface="Barlow"/>
            </a:endParaRPr>
          </a:p>
          <a:p>
            <a:pPr algn="l">
              <a:lnSpc>
                <a:spcPts val="2908"/>
              </a:lnSpc>
            </a:pPr>
            <a:r>
              <a:rPr lang="en-US" sz="2077" b="1">
                <a:solidFill>
                  <a:srgbClr val="365344"/>
                </a:solidFill>
                <a:latin typeface="Barlow Bold"/>
                <a:ea typeface="Barlow Bold"/>
                <a:cs typeface="Barlow Bold"/>
                <a:sym typeface="Barlow Bold"/>
              </a:rPr>
              <a:t>2. Combine</a:t>
            </a:r>
          </a:p>
          <a:p>
            <a:pPr algn="l">
              <a:lnSpc>
                <a:spcPts val="2908"/>
              </a:lnSpc>
            </a:pPr>
            <a:r>
              <a:rPr lang="en-US" sz="2077">
                <a:solidFill>
                  <a:srgbClr val="365344"/>
                </a:solidFill>
                <a:latin typeface="Barlow"/>
                <a:ea typeface="Barlow"/>
                <a:cs typeface="Barlow"/>
                <a:sym typeface="Barlow"/>
              </a:rPr>
              <a:t>Drawback: Combining too many elements can create complexity.</a:t>
            </a:r>
          </a:p>
          <a:p>
            <a:pPr algn="l">
              <a:lnSpc>
                <a:spcPts val="2908"/>
              </a:lnSpc>
            </a:pPr>
            <a:r>
              <a:rPr lang="en-US" sz="2077">
                <a:solidFill>
                  <a:srgbClr val="365344"/>
                </a:solidFill>
                <a:latin typeface="Barlow"/>
                <a:ea typeface="Barlow"/>
                <a:cs typeface="Barlow"/>
                <a:sym typeface="Barlow"/>
              </a:rPr>
              <a:t>Example: Combining wildlife corridors with human recreational spaces might lead to more human-animal conflicts rather than improving habitat connectivity for endangered species.</a:t>
            </a:r>
          </a:p>
          <a:p>
            <a:pPr algn="l">
              <a:lnSpc>
                <a:spcPts val="2908"/>
              </a:lnSpc>
            </a:pPr>
            <a:endParaRPr lang="en-US" sz="2077">
              <a:solidFill>
                <a:srgbClr val="365344"/>
              </a:solidFill>
              <a:latin typeface="Barlow"/>
              <a:ea typeface="Barlow"/>
              <a:cs typeface="Barlow"/>
              <a:sym typeface="Barlow"/>
            </a:endParaRPr>
          </a:p>
          <a:p>
            <a:pPr algn="l">
              <a:lnSpc>
                <a:spcPts val="2908"/>
              </a:lnSpc>
            </a:pPr>
            <a:r>
              <a:rPr lang="en-US" sz="2077" b="1">
                <a:solidFill>
                  <a:srgbClr val="365344"/>
                </a:solidFill>
                <a:latin typeface="Barlow Bold"/>
                <a:ea typeface="Barlow Bold"/>
                <a:cs typeface="Barlow Bold"/>
                <a:sym typeface="Barlow Bold"/>
              </a:rPr>
              <a:t>3. Put to Another Use</a:t>
            </a:r>
          </a:p>
          <a:p>
            <a:pPr algn="l">
              <a:lnSpc>
                <a:spcPts val="2908"/>
              </a:lnSpc>
            </a:pPr>
            <a:r>
              <a:rPr lang="en-US" sz="2077">
                <a:solidFill>
                  <a:srgbClr val="365344"/>
                </a:solidFill>
                <a:latin typeface="Barlow"/>
                <a:ea typeface="Barlow"/>
                <a:cs typeface="Barlow"/>
                <a:sym typeface="Barlow"/>
              </a:rPr>
              <a:t>Drawback: The resource may not function effectively for its new use.</a:t>
            </a:r>
          </a:p>
          <a:p>
            <a:pPr algn="l">
              <a:lnSpc>
                <a:spcPts val="2908"/>
              </a:lnSpc>
            </a:pPr>
            <a:r>
              <a:rPr lang="en-US" sz="2077">
                <a:solidFill>
                  <a:srgbClr val="365344"/>
                </a:solidFill>
                <a:latin typeface="Barlow"/>
                <a:ea typeface="Barlow"/>
                <a:cs typeface="Barlow"/>
                <a:sym typeface="Barlow"/>
              </a:rPr>
              <a:t>Example: Repurposing abandoned farmland for wildlife habitat may not provide sufficient cover, water, or food for endangered species like tigers, making it unsuitable as a sanctuary.</a:t>
            </a:r>
          </a:p>
          <a:p>
            <a:pPr algn="l">
              <a:lnSpc>
                <a:spcPts val="2908"/>
              </a:lnSpc>
            </a:pPr>
            <a:endParaRPr lang="en-US" sz="2077">
              <a:solidFill>
                <a:srgbClr val="365344"/>
              </a:solidFill>
              <a:latin typeface="Barlow"/>
              <a:ea typeface="Barlow"/>
              <a:cs typeface="Barlow"/>
              <a:sym typeface="Barlow"/>
            </a:endParaRPr>
          </a:p>
          <a:p>
            <a:pPr algn="l">
              <a:lnSpc>
                <a:spcPts val="2908"/>
              </a:lnSpc>
            </a:pPr>
            <a:r>
              <a:rPr lang="en-US" sz="2077" b="1">
                <a:solidFill>
                  <a:srgbClr val="365344"/>
                </a:solidFill>
                <a:latin typeface="Barlow Bold"/>
                <a:ea typeface="Barlow Bold"/>
                <a:cs typeface="Barlow Bold"/>
                <a:sym typeface="Barlow Bold"/>
              </a:rPr>
              <a:t>4. Eliminate</a:t>
            </a:r>
          </a:p>
          <a:p>
            <a:pPr algn="l">
              <a:lnSpc>
                <a:spcPts val="2908"/>
              </a:lnSpc>
            </a:pPr>
            <a:r>
              <a:rPr lang="en-US" sz="2077">
                <a:solidFill>
                  <a:srgbClr val="365344"/>
                </a:solidFill>
                <a:latin typeface="Barlow"/>
                <a:ea typeface="Barlow"/>
                <a:cs typeface="Barlow"/>
                <a:sym typeface="Barlow"/>
              </a:rPr>
              <a:t>Drawback: Eliminating components can disrupt the system.</a:t>
            </a:r>
          </a:p>
          <a:p>
            <a:pPr algn="l">
              <a:lnSpc>
                <a:spcPts val="2908"/>
              </a:lnSpc>
            </a:pPr>
            <a:r>
              <a:rPr lang="en-US" sz="2077">
                <a:solidFill>
                  <a:srgbClr val="365344"/>
                </a:solidFill>
                <a:latin typeface="Barlow"/>
                <a:ea typeface="Barlow"/>
                <a:cs typeface="Barlow"/>
                <a:sym typeface="Barlow"/>
              </a:rPr>
              <a:t>Example: Eliminating predators to protect an endangered prey species could cause overpopulation of the prey, leading to ecosystem imbalance and food shortages for other species.</a:t>
            </a:r>
          </a:p>
          <a:p>
            <a:pPr algn="l">
              <a:lnSpc>
                <a:spcPts val="2908"/>
              </a:lnSpc>
            </a:pPr>
            <a:endParaRPr lang="en-US" sz="2077">
              <a:solidFill>
                <a:srgbClr val="365344"/>
              </a:solidFill>
              <a:latin typeface="Barlow"/>
              <a:ea typeface="Barlow"/>
              <a:cs typeface="Barlow"/>
              <a:sym typeface="Barlow"/>
            </a:endParaRPr>
          </a:p>
          <a:p>
            <a:pPr algn="l">
              <a:lnSpc>
                <a:spcPts val="2908"/>
              </a:lnSpc>
            </a:pPr>
            <a:r>
              <a:rPr lang="en-US" sz="2077" b="1">
                <a:solidFill>
                  <a:srgbClr val="365344"/>
                </a:solidFill>
                <a:latin typeface="Barlow Bold"/>
                <a:ea typeface="Barlow Bold"/>
                <a:cs typeface="Barlow Bold"/>
                <a:sym typeface="Barlow Bold"/>
              </a:rPr>
              <a:t>5. Rearrange/Reverse</a:t>
            </a:r>
          </a:p>
          <a:p>
            <a:pPr algn="l">
              <a:lnSpc>
                <a:spcPts val="2908"/>
              </a:lnSpc>
            </a:pPr>
            <a:r>
              <a:rPr lang="en-US" sz="2077">
                <a:solidFill>
                  <a:srgbClr val="365344"/>
                </a:solidFill>
                <a:latin typeface="Barlow"/>
                <a:ea typeface="Barlow"/>
                <a:cs typeface="Barlow"/>
                <a:sym typeface="Barlow"/>
              </a:rPr>
              <a:t>Drawback: Rearranging processes can cause confusion or harm.</a:t>
            </a:r>
          </a:p>
          <a:p>
            <a:pPr algn="l">
              <a:lnSpc>
                <a:spcPts val="2908"/>
              </a:lnSpc>
            </a:pPr>
            <a:r>
              <a:rPr lang="en-US" sz="2077">
                <a:solidFill>
                  <a:srgbClr val="365344"/>
                </a:solidFill>
                <a:latin typeface="Barlow"/>
                <a:ea typeface="Barlow"/>
                <a:cs typeface="Barlow"/>
                <a:sym typeface="Barlow"/>
              </a:rPr>
              <a:t>Example: Reversing the order of reintroducing animals into the wild (releasing them before restoring habitat) could lead to their quick disappearance due to the lack of a suitable environment.</a:t>
            </a:r>
          </a:p>
        </p:txBody>
      </p:sp>
      <p:sp>
        <p:nvSpPr>
          <p:cNvPr id="11" name="TextBox 11"/>
          <p:cNvSpPr txBox="1"/>
          <p:nvPr/>
        </p:nvSpPr>
        <p:spPr>
          <a:xfrm>
            <a:off x="4841576" y="49793"/>
            <a:ext cx="8604848" cy="1267953"/>
          </a:xfrm>
          <a:prstGeom prst="rect">
            <a:avLst/>
          </a:prstGeom>
        </p:spPr>
        <p:txBody>
          <a:bodyPr lIns="0" tIns="0" rIns="0" bIns="0" rtlCol="0" anchor="t">
            <a:spAutoFit/>
          </a:bodyPr>
          <a:lstStyle/>
          <a:p>
            <a:pPr algn="ctr">
              <a:lnSpc>
                <a:spcPts val="9856"/>
              </a:lnSpc>
            </a:pPr>
            <a:r>
              <a:rPr lang="en-US" sz="7040" spc="-140">
                <a:solidFill>
                  <a:srgbClr val="365344"/>
                </a:solidFill>
                <a:latin typeface="Calmius"/>
                <a:ea typeface="Calmius"/>
                <a:cs typeface="Calmius"/>
                <a:sym typeface="Calmius"/>
              </a:rPr>
              <a:t>Tools we skipped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sp>
      <p:sp>
        <p:nvSpPr>
          <p:cNvPr id="3" name="Freeform 3"/>
          <p:cNvSpPr/>
          <p:nvPr/>
        </p:nvSpPr>
        <p:spPr>
          <a:xfrm rot="-2235223" flipH="1">
            <a:off x="-1221091" y="7787833"/>
            <a:ext cx="3916596" cy="4790943"/>
          </a:xfrm>
          <a:custGeom>
            <a:avLst/>
            <a:gdLst/>
            <a:ahLst/>
            <a:cxnLst/>
            <a:rect l="l" t="t" r="r" b="b"/>
            <a:pathLst>
              <a:path w="3916596" h="4790943">
                <a:moveTo>
                  <a:pt x="3916596" y="0"/>
                </a:moveTo>
                <a:lnTo>
                  <a:pt x="0" y="0"/>
                </a:lnTo>
                <a:lnTo>
                  <a:pt x="0" y="4790943"/>
                </a:lnTo>
                <a:lnTo>
                  <a:pt x="3916596" y="4790943"/>
                </a:lnTo>
                <a:lnTo>
                  <a:pt x="3916596" y="0"/>
                </a:lnTo>
                <a:close/>
              </a:path>
            </a:pathLst>
          </a:custGeom>
          <a:blipFill>
            <a:blip r:embed="rId3"/>
            <a:stretch>
              <a:fillRect/>
            </a:stretch>
          </a:blipFill>
        </p:spPr>
      </p:sp>
      <p:sp>
        <p:nvSpPr>
          <p:cNvPr id="4" name="Freeform 4"/>
          <p:cNvSpPr/>
          <p:nvPr/>
        </p:nvSpPr>
        <p:spPr>
          <a:xfrm>
            <a:off x="299884" y="9033805"/>
            <a:ext cx="3947827" cy="6419230"/>
          </a:xfrm>
          <a:custGeom>
            <a:avLst/>
            <a:gdLst/>
            <a:ahLst/>
            <a:cxnLst/>
            <a:rect l="l" t="t" r="r" b="b"/>
            <a:pathLst>
              <a:path w="3947827" h="6419230">
                <a:moveTo>
                  <a:pt x="0" y="0"/>
                </a:moveTo>
                <a:lnTo>
                  <a:pt x="3947827" y="0"/>
                </a:lnTo>
                <a:lnTo>
                  <a:pt x="3947827" y="6419230"/>
                </a:lnTo>
                <a:lnTo>
                  <a:pt x="0" y="6419230"/>
                </a:lnTo>
                <a:lnTo>
                  <a:pt x="0" y="0"/>
                </a:lnTo>
                <a:close/>
              </a:path>
            </a:pathLst>
          </a:custGeom>
          <a:blipFill>
            <a:blip r:embed="rId4"/>
            <a:stretch>
              <a:fillRect/>
            </a:stretch>
          </a:blipFill>
        </p:spPr>
      </p:sp>
      <p:sp>
        <p:nvSpPr>
          <p:cNvPr id="5" name="Freeform 5"/>
          <p:cNvSpPr/>
          <p:nvPr/>
        </p:nvSpPr>
        <p:spPr>
          <a:xfrm>
            <a:off x="1829343" y="9033805"/>
            <a:ext cx="4359074" cy="7499482"/>
          </a:xfrm>
          <a:custGeom>
            <a:avLst/>
            <a:gdLst/>
            <a:ahLst/>
            <a:cxnLst/>
            <a:rect l="l" t="t" r="r" b="b"/>
            <a:pathLst>
              <a:path w="4359074" h="7499482">
                <a:moveTo>
                  <a:pt x="0" y="0"/>
                </a:moveTo>
                <a:lnTo>
                  <a:pt x="4359074" y="0"/>
                </a:lnTo>
                <a:lnTo>
                  <a:pt x="4359074" y="7499482"/>
                </a:lnTo>
                <a:lnTo>
                  <a:pt x="0" y="7499482"/>
                </a:lnTo>
                <a:lnTo>
                  <a:pt x="0" y="0"/>
                </a:lnTo>
                <a:close/>
              </a:path>
            </a:pathLst>
          </a:custGeom>
          <a:blipFill>
            <a:blip r:embed="rId5"/>
            <a:stretch>
              <a:fillRect/>
            </a:stretch>
          </a:blipFill>
        </p:spPr>
      </p:sp>
      <p:sp>
        <p:nvSpPr>
          <p:cNvPr id="6" name="Freeform 6"/>
          <p:cNvSpPr/>
          <p:nvPr/>
        </p:nvSpPr>
        <p:spPr>
          <a:xfrm flipV="1">
            <a:off x="16391922" y="-1761677"/>
            <a:ext cx="2804755" cy="4526840"/>
          </a:xfrm>
          <a:custGeom>
            <a:avLst/>
            <a:gdLst/>
            <a:ahLst/>
            <a:cxnLst/>
            <a:rect l="l" t="t" r="r" b="b"/>
            <a:pathLst>
              <a:path w="2804755" h="4526840">
                <a:moveTo>
                  <a:pt x="0" y="4526840"/>
                </a:moveTo>
                <a:lnTo>
                  <a:pt x="2804755" y="4526840"/>
                </a:lnTo>
                <a:lnTo>
                  <a:pt x="2804755" y="0"/>
                </a:lnTo>
                <a:lnTo>
                  <a:pt x="0" y="0"/>
                </a:lnTo>
                <a:lnTo>
                  <a:pt x="0" y="4526840"/>
                </a:lnTo>
                <a:close/>
              </a:path>
            </a:pathLst>
          </a:custGeom>
          <a:blipFill>
            <a:blip r:embed="rId6"/>
            <a:stretch>
              <a:fillRect/>
            </a:stretch>
          </a:blipFill>
        </p:spPr>
      </p:sp>
      <p:sp>
        <p:nvSpPr>
          <p:cNvPr id="7" name="Freeform 7"/>
          <p:cNvSpPr/>
          <p:nvPr/>
        </p:nvSpPr>
        <p:spPr>
          <a:xfrm flipH="1" flipV="1">
            <a:off x="15716166" y="-3237872"/>
            <a:ext cx="1804115" cy="5210441"/>
          </a:xfrm>
          <a:custGeom>
            <a:avLst/>
            <a:gdLst/>
            <a:ahLst/>
            <a:cxnLst/>
            <a:rect l="l" t="t" r="r" b="b"/>
            <a:pathLst>
              <a:path w="1804115" h="5210441">
                <a:moveTo>
                  <a:pt x="1804115" y="5210441"/>
                </a:moveTo>
                <a:lnTo>
                  <a:pt x="0" y="5210441"/>
                </a:lnTo>
                <a:lnTo>
                  <a:pt x="0" y="0"/>
                </a:lnTo>
                <a:lnTo>
                  <a:pt x="1804115" y="0"/>
                </a:lnTo>
                <a:lnTo>
                  <a:pt x="1804115" y="5210441"/>
                </a:lnTo>
                <a:close/>
              </a:path>
            </a:pathLst>
          </a:custGeom>
          <a:blipFill>
            <a:blip r:embed="rId7"/>
            <a:stretch>
              <a:fillRect/>
            </a:stretch>
          </a:blipFill>
        </p:spPr>
      </p:sp>
      <p:sp>
        <p:nvSpPr>
          <p:cNvPr id="8" name="Freeform 8"/>
          <p:cNvSpPr/>
          <p:nvPr/>
        </p:nvSpPr>
        <p:spPr>
          <a:xfrm rot="-8823753">
            <a:off x="14589004" y="-2829196"/>
            <a:ext cx="1801316" cy="4688892"/>
          </a:xfrm>
          <a:custGeom>
            <a:avLst/>
            <a:gdLst/>
            <a:ahLst/>
            <a:cxnLst/>
            <a:rect l="l" t="t" r="r" b="b"/>
            <a:pathLst>
              <a:path w="1801316" h="4688892">
                <a:moveTo>
                  <a:pt x="0" y="0"/>
                </a:moveTo>
                <a:lnTo>
                  <a:pt x="1801316" y="0"/>
                </a:lnTo>
                <a:lnTo>
                  <a:pt x="1801316" y="4688892"/>
                </a:lnTo>
                <a:lnTo>
                  <a:pt x="0" y="4688892"/>
                </a:lnTo>
                <a:lnTo>
                  <a:pt x="0" y="0"/>
                </a:lnTo>
                <a:close/>
              </a:path>
            </a:pathLst>
          </a:custGeom>
          <a:blipFill>
            <a:blip r:embed="rId8"/>
            <a:stretch>
              <a:fillRect/>
            </a:stretch>
          </a:blipFill>
        </p:spPr>
      </p:sp>
      <p:sp>
        <p:nvSpPr>
          <p:cNvPr id="9" name="Freeform 9"/>
          <p:cNvSpPr/>
          <p:nvPr/>
        </p:nvSpPr>
        <p:spPr>
          <a:xfrm>
            <a:off x="4008880" y="9651657"/>
            <a:ext cx="1855092" cy="2803665"/>
          </a:xfrm>
          <a:custGeom>
            <a:avLst/>
            <a:gdLst/>
            <a:ahLst/>
            <a:cxnLst/>
            <a:rect l="l" t="t" r="r" b="b"/>
            <a:pathLst>
              <a:path w="1855092" h="2803665">
                <a:moveTo>
                  <a:pt x="0" y="0"/>
                </a:moveTo>
                <a:lnTo>
                  <a:pt x="1855092" y="0"/>
                </a:lnTo>
                <a:lnTo>
                  <a:pt x="1855092" y="2803665"/>
                </a:lnTo>
                <a:lnTo>
                  <a:pt x="0" y="2803665"/>
                </a:lnTo>
                <a:lnTo>
                  <a:pt x="0" y="0"/>
                </a:lnTo>
                <a:close/>
              </a:path>
            </a:pathLst>
          </a:custGeom>
          <a:blipFill>
            <a:blip r:embed="rId9"/>
            <a:stretch>
              <a:fillRect/>
            </a:stretch>
          </a:blipFill>
        </p:spPr>
      </p:sp>
      <p:sp>
        <p:nvSpPr>
          <p:cNvPr id="10" name="TextBox 10"/>
          <p:cNvSpPr txBox="1"/>
          <p:nvPr/>
        </p:nvSpPr>
        <p:spPr>
          <a:xfrm>
            <a:off x="4478702" y="-266700"/>
            <a:ext cx="9330595" cy="1716767"/>
          </a:xfrm>
          <a:prstGeom prst="rect">
            <a:avLst/>
          </a:prstGeom>
        </p:spPr>
        <p:txBody>
          <a:bodyPr lIns="0" tIns="0" rIns="0" bIns="0" rtlCol="0" anchor="t">
            <a:spAutoFit/>
          </a:bodyPr>
          <a:lstStyle/>
          <a:p>
            <a:pPr algn="ctr">
              <a:lnSpc>
                <a:spcPts val="13383"/>
              </a:lnSpc>
            </a:pPr>
            <a:r>
              <a:rPr lang="en-US" sz="9559" spc="-191">
                <a:solidFill>
                  <a:srgbClr val="34624B"/>
                </a:solidFill>
                <a:latin typeface="Calmius"/>
                <a:ea typeface="Calmius"/>
                <a:cs typeface="Calmius"/>
                <a:sym typeface="Calmius"/>
              </a:rPr>
              <a:t>Journey map</a:t>
            </a:r>
          </a:p>
        </p:txBody>
      </p:sp>
      <p:sp>
        <p:nvSpPr>
          <p:cNvPr id="11" name="TextBox 11"/>
          <p:cNvSpPr txBox="1"/>
          <p:nvPr/>
        </p:nvSpPr>
        <p:spPr>
          <a:xfrm>
            <a:off x="2818412" y="1383392"/>
            <a:ext cx="12897754" cy="8148791"/>
          </a:xfrm>
          <a:prstGeom prst="rect">
            <a:avLst/>
          </a:prstGeom>
        </p:spPr>
        <p:txBody>
          <a:bodyPr lIns="0" tIns="0" rIns="0" bIns="0" rtlCol="0" anchor="t">
            <a:spAutoFit/>
          </a:bodyPr>
          <a:lstStyle/>
          <a:p>
            <a:pPr algn="l">
              <a:lnSpc>
                <a:spcPts val="4979"/>
              </a:lnSpc>
            </a:pPr>
            <a:r>
              <a:rPr lang="en-US" sz="3556">
                <a:solidFill>
                  <a:srgbClr val="000000"/>
                </a:solidFill>
                <a:latin typeface="Barlow"/>
                <a:ea typeface="Barlow"/>
                <a:cs typeface="Barlow"/>
                <a:sym typeface="Barlow"/>
              </a:rPr>
              <a:t>Journey Map of Local Communities</a:t>
            </a:r>
          </a:p>
          <a:p>
            <a:pPr algn="l">
              <a:lnSpc>
                <a:spcPts val="4979"/>
              </a:lnSpc>
            </a:pPr>
            <a:endParaRPr lang="en-US" sz="3556">
              <a:solidFill>
                <a:srgbClr val="000000"/>
              </a:solidFill>
              <a:latin typeface="Barlow"/>
              <a:ea typeface="Barlow"/>
              <a:cs typeface="Barlow"/>
              <a:sym typeface="Barlow"/>
            </a:endParaRPr>
          </a:p>
          <a:p>
            <a:pPr algn="l">
              <a:lnSpc>
                <a:spcPts val="4979"/>
              </a:lnSpc>
            </a:pPr>
            <a:r>
              <a:rPr lang="en-US" sz="3556">
                <a:solidFill>
                  <a:srgbClr val="000000"/>
                </a:solidFill>
                <a:latin typeface="Barlow"/>
                <a:ea typeface="Barlow"/>
                <a:cs typeface="Barlow"/>
                <a:sym typeface="Barlow"/>
              </a:rPr>
              <a:t>1. Worried about the ecosystem.</a:t>
            </a:r>
          </a:p>
          <a:p>
            <a:pPr algn="l">
              <a:lnSpc>
                <a:spcPts val="4979"/>
              </a:lnSpc>
            </a:pPr>
            <a:r>
              <a:rPr lang="en-US" sz="3556">
                <a:solidFill>
                  <a:srgbClr val="000000"/>
                </a:solidFill>
                <a:latin typeface="Barlow"/>
                <a:ea typeface="Barlow"/>
                <a:cs typeface="Barlow"/>
                <a:sym typeface="Barlow"/>
              </a:rPr>
              <a:t>2. Looks for something informative in the app.</a:t>
            </a:r>
          </a:p>
          <a:p>
            <a:pPr algn="l">
              <a:lnSpc>
                <a:spcPts val="4979"/>
              </a:lnSpc>
            </a:pPr>
            <a:r>
              <a:rPr lang="en-US" sz="3556">
                <a:solidFill>
                  <a:srgbClr val="000000"/>
                </a:solidFill>
                <a:latin typeface="Barlow"/>
                <a:ea typeface="Barlow"/>
                <a:cs typeface="Barlow"/>
                <a:sym typeface="Barlow"/>
              </a:rPr>
              <a:t>3. Reads the latest information about endangered species.</a:t>
            </a:r>
          </a:p>
          <a:p>
            <a:pPr algn="l">
              <a:lnSpc>
                <a:spcPts val="4979"/>
              </a:lnSpc>
            </a:pPr>
            <a:r>
              <a:rPr lang="en-US" sz="3556">
                <a:solidFill>
                  <a:srgbClr val="000000"/>
                </a:solidFill>
                <a:latin typeface="Barlow"/>
                <a:ea typeface="Barlow"/>
                <a:cs typeface="Barlow"/>
                <a:sym typeface="Barlow"/>
              </a:rPr>
              <a:t>4. Understands the importance of protecting endangered species.</a:t>
            </a:r>
          </a:p>
          <a:p>
            <a:pPr algn="l">
              <a:lnSpc>
                <a:spcPts val="4979"/>
              </a:lnSpc>
            </a:pPr>
            <a:r>
              <a:rPr lang="en-US" sz="3556">
                <a:solidFill>
                  <a:srgbClr val="000000"/>
                </a:solidFill>
                <a:latin typeface="Barlow"/>
                <a:ea typeface="Barlow"/>
                <a:cs typeface="Barlow"/>
                <a:sym typeface="Barlow"/>
              </a:rPr>
              <a:t>5. Feels sad after reading the latest count of species.</a:t>
            </a:r>
          </a:p>
          <a:p>
            <a:pPr algn="l">
              <a:lnSpc>
                <a:spcPts val="4979"/>
              </a:lnSpc>
            </a:pPr>
            <a:r>
              <a:rPr lang="en-US" sz="3556">
                <a:solidFill>
                  <a:srgbClr val="000000"/>
                </a:solidFill>
                <a:latin typeface="Barlow"/>
                <a:ea typeface="Barlow"/>
                <a:cs typeface="Barlow"/>
                <a:sym typeface="Barlow"/>
              </a:rPr>
              <a:t>6. Finds information about various plant species.</a:t>
            </a:r>
          </a:p>
          <a:p>
            <a:pPr algn="l">
              <a:lnSpc>
                <a:spcPts val="4979"/>
              </a:lnSpc>
            </a:pPr>
            <a:r>
              <a:rPr lang="en-US" sz="3556">
                <a:solidFill>
                  <a:srgbClr val="000000"/>
                </a:solidFill>
                <a:latin typeface="Barlow"/>
                <a:ea typeface="Barlow"/>
                <a:cs typeface="Barlow"/>
                <a:sym typeface="Barlow"/>
              </a:rPr>
              <a:t>7. Reads information about national parks and their locations using the map.</a:t>
            </a:r>
          </a:p>
          <a:p>
            <a:pPr algn="l">
              <a:lnSpc>
                <a:spcPts val="4979"/>
              </a:lnSpc>
            </a:pPr>
            <a:r>
              <a:rPr lang="en-US" sz="3556">
                <a:solidFill>
                  <a:srgbClr val="000000"/>
                </a:solidFill>
                <a:latin typeface="Barlow"/>
                <a:ea typeface="Barlow"/>
                <a:cs typeface="Barlow"/>
                <a:sym typeface="Barlow"/>
              </a:rPr>
              <a:t>8. Reads conservation tips.</a:t>
            </a:r>
          </a:p>
          <a:p>
            <a:pPr algn="l">
              <a:lnSpc>
                <a:spcPts val="4979"/>
              </a:lnSpc>
            </a:pPr>
            <a:r>
              <a:rPr lang="en-US" sz="3556">
                <a:solidFill>
                  <a:srgbClr val="000000"/>
                </a:solidFill>
                <a:latin typeface="Barlow"/>
                <a:ea typeface="Barlow"/>
                <a:cs typeface="Barlow"/>
                <a:sym typeface="Barlow"/>
              </a:rPr>
              <a:t>9. Uses the app as a tourist guide.</a:t>
            </a:r>
          </a:p>
          <a:p>
            <a:pPr algn="l">
              <a:lnSpc>
                <a:spcPts val="4979"/>
              </a:lnSpc>
            </a:pPr>
            <a:r>
              <a:rPr lang="en-US" sz="3556">
                <a:solidFill>
                  <a:srgbClr val="000000"/>
                </a:solidFill>
                <a:latin typeface="Barlow"/>
                <a:ea typeface="Barlow"/>
                <a:cs typeface="Barlow"/>
                <a:sym typeface="Barlow"/>
              </a:rPr>
              <a:t>10. Makes a donation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sp>
      <p:sp>
        <p:nvSpPr>
          <p:cNvPr id="3" name="Freeform 3"/>
          <p:cNvSpPr/>
          <p:nvPr/>
        </p:nvSpPr>
        <p:spPr>
          <a:xfrm rot="-2235223" flipH="1">
            <a:off x="-1221091" y="7787833"/>
            <a:ext cx="3916596" cy="4790943"/>
          </a:xfrm>
          <a:custGeom>
            <a:avLst/>
            <a:gdLst/>
            <a:ahLst/>
            <a:cxnLst/>
            <a:rect l="l" t="t" r="r" b="b"/>
            <a:pathLst>
              <a:path w="3916596" h="4790943">
                <a:moveTo>
                  <a:pt x="3916596" y="0"/>
                </a:moveTo>
                <a:lnTo>
                  <a:pt x="0" y="0"/>
                </a:lnTo>
                <a:lnTo>
                  <a:pt x="0" y="4790943"/>
                </a:lnTo>
                <a:lnTo>
                  <a:pt x="3916596" y="4790943"/>
                </a:lnTo>
                <a:lnTo>
                  <a:pt x="3916596" y="0"/>
                </a:lnTo>
                <a:close/>
              </a:path>
            </a:pathLst>
          </a:custGeom>
          <a:blipFill>
            <a:blip r:embed="rId3"/>
            <a:stretch>
              <a:fillRect/>
            </a:stretch>
          </a:blipFill>
        </p:spPr>
      </p:sp>
      <p:sp>
        <p:nvSpPr>
          <p:cNvPr id="4" name="Freeform 4"/>
          <p:cNvSpPr/>
          <p:nvPr/>
        </p:nvSpPr>
        <p:spPr>
          <a:xfrm>
            <a:off x="299884" y="9033805"/>
            <a:ext cx="3947827" cy="6419230"/>
          </a:xfrm>
          <a:custGeom>
            <a:avLst/>
            <a:gdLst/>
            <a:ahLst/>
            <a:cxnLst/>
            <a:rect l="l" t="t" r="r" b="b"/>
            <a:pathLst>
              <a:path w="3947827" h="6419230">
                <a:moveTo>
                  <a:pt x="0" y="0"/>
                </a:moveTo>
                <a:lnTo>
                  <a:pt x="3947827" y="0"/>
                </a:lnTo>
                <a:lnTo>
                  <a:pt x="3947827" y="6419230"/>
                </a:lnTo>
                <a:lnTo>
                  <a:pt x="0" y="6419230"/>
                </a:lnTo>
                <a:lnTo>
                  <a:pt x="0" y="0"/>
                </a:lnTo>
                <a:close/>
              </a:path>
            </a:pathLst>
          </a:custGeom>
          <a:blipFill>
            <a:blip r:embed="rId4"/>
            <a:stretch>
              <a:fillRect/>
            </a:stretch>
          </a:blipFill>
        </p:spPr>
      </p:sp>
      <p:sp>
        <p:nvSpPr>
          <p:cNvPr id="5" name="Freeform 5"/>
          <p:cNvSpPr/>
          <p:nvPr/>
        </p:nvSpPr>
        <p:spPr>
          <a:xfrm>
            <a:off x="1829343" y="9033805"/>
            <a:ext cx="4359074" cy="7499482"/>
          </a:xfrm>
          <a:custGeom>
            <a:avLst/>
            <a:gdLst/>
            <a:ahLst/>
            <a:cxnLst/>
            <a:rect l="l" t="t" r="r" b="b"/>
            <a:pathLst>
              <a:path w="4359074" h="7499482">
                <a:moveTo>
                  <a:pt x="0" y="0"/>
                </a:moveTo>
                <a:lnTo>
                  <a:pt x="4359074" y="0"/>
                </a:lnTo>
                <a:lnTo>
                  <a:pt x="4359074" y="7499482"/>
                </a:lnTo>
                <a:lnTo>
                  <a:pt x="0" y="7499482"/>
                </a:lnTo>
                <a:lnTo>
                  <a:pt x="0" y="0"/>
                </a:lnTo>
                <a:close/>
              </a:path>
            </a:pathLst>
          </a:custGeom>
          <a:blipFill>
            <a:blip r:embed="rId5"/>
            <a:stretch>
              <a:fillRect/>
            </a:stretch>
          </a:blipFill>
        </p:spPr>
      </p:sp>
      <p:sp>
        <p:nvSpPr>
          <p:cNvPr id="6" name="Freeform 6"/>
          <p:cNvSpPr/>
          <p:nvPr/>
        </p:nvSpPr>
        <p:spPr>
          <a:xfrm flipV="1">
            <a:off x="16391922" y="-1761677"/>
            <a:ext cx="2804755" cy="4526840"/>
          </a:xfrm>
          <a:custGeom>
            <a:avLst/>
            <a:gdLst/>
            <a:ahLst/>
            <a:cxnLst/>
            <a:rect l="l" t="t" r="r" b="b"/>
            <a:pathLst>
              <a:path w="2804755" h="4526840">
                <a:moveTo>
                  <a:pt x="0" y="4526840"/>
                </a:moveTo>
                <a:lnTo>
                  <a:pt x="2804755" y="4526840"/>
                </a:lnTo>
                <a:lnTo>
                  <a:pt x="2804755" y="0"/>
                </a:lnTo>
                <a:lnTo>
                  <a:pt x="0" y="0"/>
                </a:lnTo>
                <a:lnTo>
                  <a:pt x="0" y="4526840"/>
                </a:lnTo>
                <a:close/>
              </a:path>
            </a:pathLst>
          </a:custGeom>
          <a:blipFill>
            <a:blip r:embed="rId6"/>
            <a:stretch>
              <a:fillRect/>
            </a:stretch>
          </a:blipFill>
        </p:spPr>
      </p:sp>
      <p:sp>
        <p:nvSpPr>
          <p:cNvPr id="7" name="Freeform 7"/>
          <p:cNvSpPr/>
          <p:nvPr/>
        </p:nvSpPr>
        <p:spPr>
          <a:xfrm flipH="1" flipV="1">
            <a:off x="15716166" y="-3237872"/>
            <a:ext cx="1804115" cy="5210441"/>
          </a:xfrm>
          <a:custGeom>
            <a:avLst/>
            <a:gdLst/>
            <a:ahLst/>
            <a:cxnLst/>
            <a:rect l="l" t="t" r="r" b="b"/>
            <a:pathLst>
              <a:path w="1804115" h="5210441">
                <a:moveTo>
                  <a:pt x="1804115" y="5210441"/>
                </a:moveTo>
                <a:lnTo>
                  <a:pt x="0" y="5210441"/>
                </a:lnTo>
                <a:lnTo>
                  <a:pt x="0" y="0"/>
                </a:lnTo>
                <a:lnTo>
                  <a:pt x="1804115" y="0"/>
                </a:lnTo>
                <a:lnTo>
                  <a:pt x="1804115" y="5210441"/>
                </a:lnTo>
                <a:close/>
              </a:path>
            </a:pathLst>
          </a:custGeom>
          <a:blipFill>
            <a:blip r:embed="rId7"/>
            <a:stretch>
              <a:fillRect/>
            </a:stretch>
          </a:blipFill>
        </p:spPr>
      </p:sp>
      <p:sp>
        <p:nvSpPr>
          <p:cNvPr id="8" name="Freeform 8"/>
          <p:cNvSpPr/>
          <p:nvPr/>
        </p:nvSpPr>
        <p:spPr>
          <a:xfrm rot="-8823753">
            <a:off x="14589004" y="-2829196"/>
            <a:ext cx="1801316" cy="4688892"/>
          </a:xfrm>
          <a:custGeom>
            <a:avLst/>
            <a:gdLst/>
            <a:ahLst/>
            <a:cxnLst/>
            <a:rect l="l" t="t" r="r" b="b"/>
            <a:pathLst>
              <a:path w="1801316" h="4688892">
                <a:moveTo>
                  <a:pt x="0" y="0"/>
                </a:moveTo>
                <a:lnTo>
                  <a:pt x="1801316" y="0"/>
                </a:lnTo>
                <a:lnTo>
                  <a:pt x="1801316" y="4688892"/>
                </a:lnTo>
                <a:lnTo>
                  <a:pt x="0" y="4688892"/>
                </a:lnTo>
                <a:lnTo>
                  <a:pt x="0" y="0"/>
                </a:lnTo>
                <a:close/>
              </a:path>
            </a:pathLst>
          </a:custGeom>
          <a:blipFill>
            <a:blip r:embed="rId8"/>
            <a:stretch>
              <a:fillRect/>
            </a:stretch>
          </a:blipFill>
        </p:spPr>
      </p:sp>
      <p:sp>
        <p:nvSpPr>
          <p:cNvPr id="9" name="Freeform 9"/>
          <p:cNvSpPr/>
          <p:nvPr/>
        </p:nvSpPr>
        <p:spPr>
          <a:xfrm>
            <a:off x="4008880" y="9651657"/>
            <a:ext cx="1855092" cy="2803665"/>
          </a:xfrm>
          <a:custGeom>
            <a:avLst/>
            <a:gdLst/>
            <a:ahLst/>
            <a:cxnLst/>
            <a:rect l="l" t="t" r="r" b="b"/>
            <a:pathLst>
              <a:path w="1855092" h="2803665">
                <a:moveTo>
                  <a:pt x="0" y="0"/>
                </a:moveTo>
                <a:lnTo>
                  <a:pt x="1855092" y="0"/>
                </a:lnTo>
                <a:lnTo>
                  <a:pt x="1855092" y="2803665"/>
                </a:lnTo>
                <a:lnTo>
                  <a:pt x="0" y="2803665"/>
                </a:lnTo>
                <a:lnTo>
                  <a:pt x="0" y="0"/>
                </a:lnTo>
                <a:close/>
              </a:path>
            </a:pathLst>
          </a:custGeom>
          <a:blipFill>
            <a:blip r:embed="rId9"/>
            <a:stretch>
              <a:fillRect/>
            </a:stretch>
          </a:blipFill>
        </p:spPr>
      </p:sp>
      <p:sp>
        <p:nvSpPr>
          <p:cNvPr id="10" name="TextBox 10"/>
          <p:cNvSpPr txBox="1"/>
          <p:nvPr/>
        </p:nvSpPr>
        <p:spPr>
          <a:xfrm>
            <a:off x="4478702" y="-266700"/>
            <a:ext cx="9330595" cy="1716767"/>
          </a:xfrm>
          <a:prstGeom prst="rect">
            <a:avLst/>
          </a:prstGeom>
        </p:spPr>
        <p:txBody>
          <a:bodyPr lIns="0" tIns="0" rIns="0" bIns="0" rtlCol="0" anchor="t">
            <a:spAutoFit/>
          </a:bodyPr>
          <a:lstStyle/>
          <a:p>
            <a:pPr algn="ctr">
              <a:lnSpc>
                <a:spcPts val="13383"/>
              </a:lnSpc>
            </a:pPr>
            <a:r>
              <a:rPr lang="en-US" sz="9559" spc="-191">
                <a:solidFill>
                  <a:srgbClr val="34624B"/>
                </a:solidFill>
                <a:latin typeface="Calmius"/>
                <a:ea typeface="Calmius"/>
                <a:cs typeface="Calmius"/>
                <a:sym typeface="Calmius"/>
              </a:rPr>
              <a:t>Journey map</a:t>
            </a:r>
          </a:p>
        </p:txBody>
      </p:sp>
      <p:sp>
        <p:nvSpPr>
          <p:cNvPr id="11" name="TextBox 11"/>
          <p:cNvSpPr txBox="1"/>
          <p:nvPr/>
        </p:nvSpPr>
        <p:spPr>
          <a:xfrm>
            <a:off x="2478136" y="1383392"/>
            <a:ext cx="14140088" cy="8777441"/>
          </a:xfrm>
          <a:prstGeom prst="rect">
            <a:avLst/>
          </a:prstGeom>
        </p:spPr>
        <p:txBody>
          <a:bodyPr lIns="0" tIns="0" rIns="0" bIns="0" rtlCol="0" anchor="t">
            <a:spAutoFit/>
          </a:bodyPr>
          <a:lstStyle/>
          <a:p>
            <a:pPr algn="l">
              <a:lnSpc>
                <a:spcPts val="4979"/>
              </a:lnSpc>
            </a:pPr>
            <a:r>
              <a:rPr lang="en-US" sz="3556">
                <a:solidFill>
                  <a:srgbClr val="000000"/>
                </a:solidFill>
                <a:latin typeface="Barlow"/>
                <a:ea typeface="Barlow"/>
                <a:cs typeface="Barlow"/>
                <a:sym typeface="Barlow"/>
              </a:rPr>
              <a:t>Journey Map of Eco Tourists</a:t>
            </a:r>
          </a:p>
          <a:p>
            <a:pPr algn="l">
              <a:lnSpc>
                <a:spcPts val="4979"/>
              </a:lnSpc>
            </a:pPr>
            <a:endParaRPr lang="en-US" sz="3556">
              <a:solidFill>
                <a:srgbClr val="000000"/>
              </a:solidFill>
              <a:latin typeface="Barlow"/>
              <a:ea typeface="Barlow"/>
              <a:cs typeface="Barlow"/>
              <a:sym typeface="Barlow"/>
            </a:endParaRPr>
          </a:p>
          <a:p>
            <a:pPr algn="l">
              <a:lnSpc>
                <a:spcPts val="4979"/>
              </a:lnSpc>
            </a:pPr>
            <a:r>
              <a:rPr lang="en-US" sz="3556">
                <a:solidFill>
                  <a:srgbClr val="000000"/>
                </a:solidFill>
                <a:latin typeface="Barlow"/>
                <a:ea typeface="Barlow"/>
                <a:cs typeface="Barlow"/>
                <a:sym typeface="Barlow"/>
              </a:rPr>
              <a:t>1. Interested in sustainable travel options.</a:t>
            </a:r>
          </a:p>
          <a:p>
            <a:pPr algn="l">
              <a:lnSpc>
                <a:spcPts val="4979"/>
              </a:lnSpc>
            </a:pPr>
            <a:r>
              <a:rPr lang="en-US" sz="3556">
                <a:solidFill>
                  <a:srgbClr val="000000"/>
                </a:solidFill>
                <a:latin typeface="Barlow"/>
                <a:ea typeface="Barlow"/>
                <a:cs typeface="Barlow"/>
                <a:sym typeface="Barlow"/>
              </a:rPr>
              <a:t>2. Feels confused due to the lack of a proper travel guide.</a:t>
            </a:r>
          </a:p>
          <a:p>
            <a:pPr algn="l">
              <a:lnSpc>
                <a:spcPts val="4979"/>
              </a:lnSpc>
            </a:pPr>
            <a:r>
              <a:rPr lang="en-US" sz="3556">
                <a:solidFill>
                  <a:srgbClr val="000000"/>
                </a:solidFill>
                <a:latin typeface="Barlow"/>
                <a:ea typeface="Barlow"/>
                <a:cs typeface="Barlow"/>
                <a:sym typeface="Barlow"/>
              </a:rPr>
              <a:t>3. Searches for eco-friendly destinations and activities in the app suggested by the tourist guide.</a:t>
            </a:r>
          </a:p>
          <a:p>
            <a:pPr algn="l">
              <a:lnSpc>
                <a:spcPts val="4979"/>
              </a:lnSpc>
            </a:pPr>
            <a:r>
              <a:rPr lang="en-US" sz="3556">
                <a:solidFill>
                  <a:srgbClr val="000000"/>
                </a:solidFill>
                <a:latin typeface="Barlow"/>
                <a:ea typeface="Barlow"/>
                <a:cs typeface="Barlow"/>
                <a:sym typeface="Barlow"/>
              </a:rPr>
              <a:t>4. Reads about the importance of protecting local wildlife and habitats.</a:t>
            </a:r>
          </a:p>
          <a:p>
            <a:pPr algn="l">
              <a:lnSpc>
                <a:spcPts val="4979"/>
              </a:lnSpc>
            </a:pPr>
            <a:r>
              <a:rPr lang="en-US" sz="3556">
                <a:solidFill>
                  <a:srgbClr val="000000"/>
                </a:solidFill>
                <a:latin typeface="Barlow"/>
                <a:ea typeface="Barlow"/>
                <a:cs typeface="Barlow"/>
                <a:sym typeface="Barlow"/>
              </a:rPr>
              <a:t>5. Learns about endangered species in the travel area.</a:t>
            </a:r>
          </a:p>
          <a:p>
            <a:pPr algn="l">
              <a:lnSpc>
                <a:spcPts val="4979"/>
              </a:lnSpc>
            </a:pPr>
            <a:r>
              <a:rPr lang="en-US" sz="3556">
                <a:solidFill>
                  <a:srgbClr val="000000"/>
                </a:solidFill>
                <a:latin typeface="Barlow"/>
                <a:ea typeface="Barlow"/>
                <a:cs typeface="Barlow"/>
                <a:sym typeface="Barlow"/>
              </a:rPr>
              <a:t>6. Discovers information about national parks.</a:t>
            </a:r>
          </a:p>
          <a:p>
            <a:pPr algn="l">
              <a:lnSpc>
                <a:spcPts val="4979"/>
              </a:lnSpc>
            </a:pPr>
            <a:r>
              <a:rPr lang="en-US" sz="3556">
                <a:solidFill>
                  <a:srgbClr val="000000"/>
                </a:solidFill>
                <a:latin typeface="Barlow"/>
                <a:ea typeface="Barlow"/>
                <a:cs typeface="Barlow"/>
                <a:sym typeface="Barlow"/>
              </a:rPr>
              <a:t>7. Uses the app's map to find nearby national parks and conservation areas.</a:t>
            </a:r>
          </a:p>
          <a:p>
            <a:pPr algn="l">
              <a:lnSpc>
                <a:spcPts val="4979"/>
              </a:lnSpc>
            </a:pPr>
            <a:r>
              <a:rPr lang="en-US" sz="3556">
                <a:solidFill>
                  <a:srgbClr val="000000"/>
                </a:solidFill>
                <a:latin typeface="Barlow"/>
                <a:ea typeface="Barlow"/>
                <a:cs typeface="Barlow"/>
                <a:sym typeface="Barlow"/>
              </a:rPr>
              <a:t>8. Reads tips on conservation practices.</a:t>
            </a:r>
          </a:p>
          <a:p>
            <a:pPr algn="l">
              <a:lnSpc>
                <a:spcPts val="4979"/>
              </a:lnSpc>
            </a:pPr>
            <a:r>
              <a:rPr lang="en-US" sz="3556">
                <a:solidFill>
                  <a:srgbClr val="000000"/>
                </a:solidFill>
                <a:latin typeface="Barlow"/>
                <a:ea typeface="Barlow"/>
                <a:cs typeface="Barlow"/>
                <a:sym typeface="Barlow"/>
              </a:rPr>
              <a:t>9. Makes a donation to support conservation efforts.</a:t>
            </a:r>
          </a:p>
          <a:p>
            <a:pPr algn="l">
              <a:lnSpc>
                <a:spcPts val="4979"/>
              </a:lnSpc>
            </a:pPr>
            <a:r>
              <a:rPr lang="en-US" sz="3556">
                <a:solidFill>
                  <a:srgbClr val="000000"/>
                </a:solidFill>
                <a:latin typeface="Barlow"/>
                <a:ea typeface="Barlow"/>
                <a:cs typeface="Barlow"/>
                <a:sym typeface="Barlow"/>
              </a:rPr>
              <a:t>10. Shares experiences and reviews to promote eco-tourism.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sp>
      <p:sp>
        <p:nvSpPr>
          <p:cNvPr id="3" name="Freeform 3"/>
          <p:cNvSpPr/>
          <p:nvPr/>
        </p:nvSpPr>
        <p:spPr>
          <a:xfrm rot="-2235223" flipH="1">
            <a:off x="-1221091" y="7787833"/>
            <a:ext cx="3916596" cy="4790943"/>
          </a:xfrm>
          <a:custGeom>
            <a:avLst/>
            <a:gdLst/>
            <a:ahLst/>
            <a:cxnLst/>
            <a:rect l="l" t="t" r="r" b="b"/>
            <a:pathLst>
              <a:path w="3916596" h="4790943">
                <a:moveTo>
                  <a:pt x="3916596" y="0"/>
                </a:moveTo>
                <a:lnTo>
                  <a:pt x="0" y="0"/>
                </a:lnTo>
                <a:lnTo>
                  <a:pt x="0" y="4790943"/>
                </a:lnTo>
                <a:lnTo>
                  <a:pt x="3916596" y="4790943"/>
                </a:lnTo>
                <a:lnTo>
                  <a:pt x="3916596" y="0"/>
                </a:lnTo>
                <a:close/>
              </a:path>
            </a:pathLst>
          </a:custGeom>
          <a:blipFill>
            <a:blip r:embed="rId3"/>
            <a:stretch>
              <a:fillRect/>
            </a:stretch>
          </a:blipFill>
        </p:spPr>
      </p:sp>
      <p:sp>
        <p:nvSpPr>
          <p:cNvPr id="4" name="Freeform 4"/>
          <p:cNvSpPr/>
          <p:nvPr/>
        </p:nvSpPr>
        <p:spPr>
          <a:xfrm>
            <a:off x="299884" y="9033805"/>
            <a:ext cx="3947827" cy="6419230"/>
          </a:xfrm>
          <a:custGeom>
            <a:avLst/>
            <a:gdLst/>
            <a:ahLst/>
            <a:cxnLst/>
            <a:rect l="l" t="t" r="r" b="b"/>
            <a:pathLst>
              <a:path w="3947827" h="6419230">
                <a:moveTo>
                  <a:pt x="0" y="0"/>
                </a:moveTo>
                <a:lnTo>
                  <a:pt x="3947827" y="0"/>
                </a:lnTo>
                <a:lnTo>
                  <a:pt x="3947827" y="6419230"/>
                </a:lnTo>
                <a:lnTo>
                  <a:pt x="0" y="6419230"/>
                </a:lnTo>
                <a:lnTo>
                  <a:pt x="0" y="0"/>
                </a:lnTo>
                <a:close/>
              </a:path>
            </a:pathLst>
          </a:custGeom>
          <a:blipFill>
            <a:blip r:embed="rId4"/>
            <a:stretch>
              <a:fillRect/>
            </a:stretch>
          </a:blipFill>
        </p:spPr>
      </p:sp>
      <p:sp>
        <p:nvSpPr>
          <p:cNvPr id="5" name="Freeform 5"/>
          <p:cNvSpPr/>
          <p:nvPr/>
        </p:nvSpPr>
        <p:spPr>
          <a:xfrm>
            <a:off x="1829343" y="9033805"/>
            <a:ext cx="4359074" cy="7499482"/>
          </a:xfrm>
          <a:custGeom>
            <a:avLst/>
            <a:gdLst/>
            <a:ahLst/>
            <a:cxnLst/>
            <a:rect l="l" t="t" r="r" b="b"/>
            <a:pathLst>
              <a:path w="4359074" h="7499482">
                <a:moveTo>
                  <a:pt x="0" y="0"/>
                </a:moveTo>
                <a:lnTo>
                  <a:pt x="4359074" y="0"/>
                </a:lnTo>
                <a:lnTo>
                  <a:pt x="4359074" y="7499482"/>
                </a:lnTo>
                <a:lnTo>
                  <a:pt x="0" y="7499482"/>
                </a:lnTo>
                <a:lnTo>
                  <a:pt x="0" y="0"/>
                </a:lnTo>
                <a:close/>
              </a:path>
            </a:pathLst>
          </a:custGeom>
          <a:blipFill>
            <a:blip r:embed="rId5"/>
            <a:stretch>
              <a:fillRect/>
            </a:stretch>
          </a:blipFill>
        </p:spPr>
      </p:sp>
      <p:sp>
        <p:nvSpPr>
          <p:cNvPr id="6" name="Freeform 6"/>
          <p:cNvSpPr/>
          <p:nvPr/>
        </p:nvSpPr>
        <p:spPr>
          <a:xfrm flipV="1">
            <a:off x="16391922" y="-1761677"/>
            <a:ext cx="2804755" cy="4526840"/>
          </a:xfrm>
          <a:custGeom>
            <a:avLst/>
            <a:gdLst/>
            <a:ahLst/>
            <a:cxnLst/>
            <a:rect l="l" t="t" r="r" b="b"/>
            <a:pathLst>
              <a:path w="2804755" h="4526840">
                <a:moveTo>
                  <a:pt x="0" y="4526840"/>
                </a:moveTo>
                <a:lnTo>
                  <a:pt x="2804755" y="4526840"/>
                </a:lnTo>
                <a:lnTo>
                  <a:pt x="2804755" y="0"/>
                </a:lnTo>
                <a:lnTo>
                  <a:pt x="0" y="0"/>
                </a:lnTo>
                <a:lnTo>
                  <a:pt x="0" y="4526840"/>
                </a:lnTo>
                <a:close/>
              </a:path>
            </a:pathLst>
          </a:custGeom>
          <a:blipFill>
            <a:blip r:embed="rId6"/>
            <a:stretch>
              <a:fillRect/>
            </a:stretch>
          </a:blipFill>
        </p:spPr>
      </p:sp>
      <p:sp>
        <p:nvSpPr>
          <p:cNvPr id="7" name="Freeform 7"/>
          <p:cNvSpPr/>
          <p:nvPr/>
        </p:nvSpPr>
        <p:spPr>
          <a:xfrm flipH="1" flipV="1">
            <a:off x="15716166" y="-3237872"/>
            <a:ext cx="1804115" cy="5210441"/>
          </a:xfrm>
          <a:custGeom>
            <a:avLst/>
            <a:gdLst/>
            <a:ahLst/>
            <a:cxnLst/>
            <a:rect l="l" t="t" r="r" b="b"/>
            <a:pathLst>
              <a:path w="1804115" h="5210441">
                <a:moveTo>
                  <a:pt x="1804115" y="5210441"/>
                </a:moveTo>
                <a:lnTo>
                  <a:pt x="0" y="5210441"/>
                </a:lnTo>
                <a:lnTo>
                  <a:pt x="0" y="0"/>
                </a:lnTo>
                <a:lnTo>
                  <a:pt x="1804115" y="0"/>
                </a:lnTo>
                <a:lnTo>
                  <a:pt x="1804115" y="5210441"/>
                </a:lnTo>
                <a:close/>
              </a:path>
            </a:pathLst>
          </a:custGeom>
          <a:blipFill>
            <a:blip r:embed="rId7"/>
            <a:stretch>
              <a:fillRect/>
            </a:stretch>
          </a:blipFill>
        </p:spPr>
      </p:sp>
      <p:sp>
        <p:nvSpPr>
          <p:cNvPr id="8" name="Freeform 8"/>
          <p:cNvSpPr/>
          <p:nvPr/>
        </p:nvSpPr>
        <p:spPr>
          <a:xfrm rot="-8823753">
            <a:off x="14589004" y="-2829196"/>
            <a:ext cx="1801316" cy="4688892"/>
          </a:xfrm>
          <a:custGeom>
            <a:avLst/>
            <a:gdLst/>
            <a:ahLst/>
            <a:cxnLst/>
            <a:rect l="l" t="t" r="r" b="b"/>
            <a:pathLst>
              <a:path w="1801316" h="4688892">
                <a:moveTo>
                  <a:pt x="0" y="0"/>
                </a:moveTo>
                <a:lnTo>
                  <a:pt x="1801316" y="0"/>
                </a:lnTo>
                <a:lnTo>
                  <a:pt x="1801316" y="4688892"/>
                </a:lnTo>
                <a:lnTo>
                  <a:pt x="0" y="4688892"/>
                </a:lnTo>
                <a:lnTo>
                  <a:pt x="0" y="0"/>
                </a:lnTo>
                <a:close/>
              </a:path>
            </a:pathLst>
          </a:custGeom>
          <a:blipFill>
            <a:blip r:embed="rId8"/>
            <a:stretch>
              <a:fillRect/>
            </a:stretch>
          </a:blipFill>
        </p:spPr>
      </p:sp>
      <p:sp>
        <p:nvSpPr>
          <p:cNvPr id="9" name="Freeform 9"/>
          <p:cNvSpPr/>
          <p:nvPr/>
        </p:nvSpPr>
        <p:spPr>
          <a:xfrm>
            <a:off x="4008880" y="9651657"/>
            <a:ext cx="1855092" cy="2803665"/>
          </a:xfrm>
          <a:custGeom>
            <a:avLst/>
            <a:gdLst/>
            <a:ahLst/>
            <a:cxnLst/>
            <a:rect l="l" t="t" r="r" b="b"/>
            <a:pathLst>
              <a:path w="1855092" h="2803665">
                <a:moveTo>
                  <a:pt x="0" y="0"/>
                </a:moveTo>
                <a:lnTo>
                  <a:pt x="1855092" y="0"/>
                </a:lnTo>
                <a:lnTo>
                  <a:pt x="1855092" y="2803665"/>
                </a:lnTo>
                <a:lnTo>
                  <a:pt x="0" y="2803665"/>
                </a:lnTo>
                <a:lnTo>
                  <a:pt x="0" y="0"/>
                </a:lnTo>
                <a:close/>
              </a:path>
            </a:pathLst>
          </a:custGeom>
          <a:blipFill>
            <a:blip r:embed="rId9"/>
            <a:stretch>
              <a:fillRect/>
            </a:stretch>
          </a:blipFill>
        </p:spPr>
      </p:sp>
      <p:sp>
        <p:nvSpPr>
          <p:cNvPr id="10" name="TextBox 10"/>
          <p:cNvSpPr txBox="1"/>
          <p:nvPr/>
        </p:nvSpPr>
        <p:spPr>
          <a:xfrm>
            <a:off x="4478702" y="-266700"/>
            <a:ext cx="9330595" cy="1716767"/>
          </a:xfrm>
          <a:prstGeom prst="rect">
            <a:avLst/>
          </a:prstGeom>
        </p:spPr>
        <p:txBody>
          <a:bodyPr lIns="0" tIns="0" rIns="0" bIns="0" rtlCol="0" anchor="t">
            <a:spAutoFit/>
          </a:bodyPr>
          <a:lstStyle/>
          <a:p>
            <a:pPr algn="ctr">
              <a:lnSpc>
                <a:spcPts val="13383"/>
              </a:lnSpc>
            </a:pPr>
            <a:r>
              <a:rPr lang="en-US" sz="9559" spc="-191">
                <a:solidFill>
                  <a:srgbClr val="34624B"/>
                </a:solidFill>
                <a:latin typeface="Calmius"/>
                <a:ea typeface="Calmius"/>
                <a:cs typeface="Calmius"/>
                <a:sym typeface="Calmius"/>
              </a:rPr>
              <a:t>Journey map</a:t>
            </a:r>
          </a:p>
        </p:txBody>
      </p:sp>
      <p:sp>
        <p:nvSpPr>
          <p:cNvPr id="11" name="TextBox 11"/>
          <p:cNvSpPr txBox="1"/>
          <p:nvPr/>
        </p:nvSpPr>
        <p:spPr>
          <a:xfrm>
            <a:off x="2273797" y="1502866"/>
            <a:ext cx="14118125" cy="7984961"/>
          </a:xfrm>
          <a:prstGeom prst="rect">
            <a:avLst/>
          </a:prstGeom>
        </p:spPr>
        <p:txBody>
          <a:bodyPr lIns="0" tIns="0" rIns="0" bIns="0" rtlCol="0" anchor="t">
            <a:spAutoFit/>
          </a:bodyPr>
          <a:lstStyle/>
          <a:p>
            <a:pPr algn="l">
              <a:lnSpc>
                <a:spcPts val="4559"/>
              </a:lnSpc>
            </a:pPr>
            <a:r>
              <a:rPr lang="en-US" sz="3256">
                <a:solidFill>
                  <a:srgbClr val="000000"/>
                </a:solidFill>
                <a:latin typeface="Barlow"/>
                <a:ea typeface="Barlow"/>
                <a:cs typeface="Barlow"/>
                <a:sym typeface="Barlow"/>
              </a:rPr>
              <a:t>Journey Map of a Research Student</a:t>
            </a:r>
          </a:p>
          <a:p>
            <a:pPr algn="l">
              <a:lnSpc>
                <a:spcPts val="4559"/>
              </a:lnSpc>
            </a:pPr>
            <a:endParaRPr lang="en-US" sz="3256">
              <a:solidFill>
                <a:srgbClr val="000000"/>
              </a:solidFill>
              <a:latin typeface="Barlow"/>
              <a:ea typeface="Barlow"/>
              <a:cs typeface="Barlow"/>
              <a:sym typeface="Barlow"/>
            </a:endParaRPr>
          </a:p>
          <a:p>
            <a:pPr algn="l">
              <a:lnSpc>
                <a:spcPts val="4559"/>
              </a:lnSpc>
            </a:pPr>
            <a:r>
              <a:rPr lang="en-US" sz="3256">
                <a:solidFill>
                  <a:srgbClr val="000000"/>
                </a:solidFill>
                <a:latin typeface="Barlow"/>
                <a:ea typeface="Barlow"/>
                <a:cs typeface="Barlow"/>
                <a:sym typeface="Barlow"/>
              </a:rPr>
              <a:t>1. Identifies a research topic related to endangered species or ecosystems.</a:t>
            </a:r>
          </a:p>
          <a:p>
            <a:pPr algn="l">
              <a:lnSpc>
                <a:spcPts val="4559"/>
              </a:lnSpc>
            </a:pPr>
            <a:r>
              <a:rPr lang="en-US" sz="3256">
                <a:solidFill>
                  <a:srgbClr val="000000"/>
                </a:solidFill>
                <a:latin typeface="Barlow"/>
                <a:ea typeface="Barlow"/>
                <a:cs typeface="Barlow"/>
                <a:sym typeface="Barlow"/>
              </a:rPr>
              <a:t>2. Lacks the latest information about endangered species and their population counts.</a:t>
            </a:r>
          </a:p>
          <a:p>
            <a:pPr algn="l">
              <a:lnSpc>
                <a:spcPts val="4559"/>
              </a:lnSpc>
            </a:pPr>
            <a:r>
              <a:rPr lang="en-US" sz="3256">
                <a:solidFill>
                  <a:srgbClr val="000000"/>
                </a:solidFill>
                <a:latin typeface="Barlow"/>
                <a:ea typeface="Barlow"/>
                <a:cs typeface="Barlow"/>
                <a:sym typeface="Barlow"/>
              </a:rPr>
              <a:t>3. Searches for detailed information and resources in the app.</a:t>
            </a:r>
          </a:p>
          <a:p>
            <a:pPr algn="l">
              <a:lnSpc>
                <a:spcPts val="4559"/>
              </a:lnSpc>
            </a:pPr>
            <a:r>
              <a:rPr lang="en-US" sz="3256">
                <a:solidFill>
                  <a:srgbClr val="000000"/>
                </a:solidFill>
                <a:latin typeface="Barlow"/>
                <a:ea typeface="Barlow"/>
                <a:cs typeface="Barlow"/>
                <a:sym typeface="Barlow"/>
              </a:rPr>
              <a:t>4. Reads the latest data on endangered species.</a:t>
            </a:r>
          </a:p>
          <a:p>
            <a:pPr algn="l">
              <a:lnSpc>
                <a:spcPts val="4559"/>
              </a:lnSpc>
            </a:pPr>
            <a:r>
              <a:rPr lang="en-US" sz="3256">
                <a:solidFill>
                  <a:srgbClr val="000000"/>
                </a:solidFill>
                <a:latin typeface="Barlow"/>
                <a:ea typeface="Barlow"/>
                <a:cs typeface="Barlow"/>
                <a:sym typeface="Barlow"/>
              </a:rPr>
              <a:t>5. Analyzes species population and conservation trends.</a:t>
            </a:r>
          </a:p>
          <a:p>
            <a:pPr algn="l">
              <a:lnSpc>
                <a:spcPts val="4559"/>
              </a:lnSpc>
            </a:pPr>
            <a:r>
              <a:rPr lang="en-US" sz="3256">
                <a:solidFill>
                  <a:srgbClr val="000000"/>
                </a:solidFill>
                <a:latin typeface="Barlow"/>
                <a:ea typeface="Barlow"/>
                <a:cs typeface="Barlow"/>
                <a:sym typeface="Barlow"/>
              </a:rPr>
              <a:t>6. Finds detailed information about different plant and animal species.</a:t>
            </a:r>
          </a:p>
          <a:p>
            <a:pPr algn="l">
              <a:lnSpc>
                <a:spcPts val="4559"/>
              </a:lnSpc>
            </a:pPr>
            <a:r>
              <a:rPr lang="en-US" sz="3256">
                <a:solidFill>
                  <a:srgbClr val="000000"/>
                </a:solidFill>
                <a:latin typeface="Barlow"/>
                <a:ea typeface="Barlow"/>
                <a:cs typeface="Barlow"/>
                <a:sym typeface="Barlow"/>
              </a:rPr>
              <a:t>7. Uses the app's map feature to locate key habitats and National parks.</a:t>
            </a:r>
          </a:p>
          <a:p>
            <a:pPr algn="l">
              <a:lnSpc>
                <a:spcPts val="4559"/>
              </a:lnSpc>
            </a:pPr>
            <a:r>
              <a:rPr lang="en-US" sz="3256">
                <a:solidFill>
                  <a:srgbClr val="000000"/>
                </a:solidFill>
                <a:latin typeface="Barlow"/>
                <a:ea typeface="Barlow"/>
                <a:cs typeface="Barlow"/>
                <a:sym typeface="Barlow"/>
              </a:rPr>
              <a:t>8. Takes notes on conservation efforts.</a:t>
            </a:r>
          </a:p>
          <a:p>
            <a:pPr algn="l">
              <a:lnSpc>
                <a:spcPts val="4559"/>
              </a:lnSpc>
            </a:pPr>
            <a:r>
              <a:rPr lang="en-US" sz="3256">
                <a:solidFill>
                  <a:srgbClr val="000000"/>
                </a:solidFill>
                <a:latin typeface="Barlow"/>
                <a:ea typeface="Barlow"/>
                <a:cs typeface="Barlow"/>
                <a:sym typeface="Barlow"/>
              </a:rPr>
              <a:t>9. Reads conservation methodologies and tips.</a:t>
            </a:r>
          </a:p>
          <a:p>
            <a:pPr algn="l">
              <a:lnSpc>
                <a:spcPts val="4559"/>
              </a:lnSpc>
            </a:pPr>
            <a:r>
              <a:rPr lang="en-US" sz="3256">
                <a:solidFill>
                  <a:srgbClr val="000000"/>
                </a:solidFill>
                <a:latin typeface="Barlow"/>
                <a:ea typeface="Barlow"/>
                <a:cs typeface="Barlow"/>
                <a:sym typeface="Barlow"/>
              </a:rPr>
              <a:t>10. Shares findings and contributes to awareness campaigns.</a:t>
            </a:r>
          </a:p>
          <a:p>
            <a:pPr algn="l">
              <a:lnSpc>
                <a:spcPts val="4559"/>
              </a:lnSpc>
            </a:pPr>
            <a:r>
              <a:rPr lang="en-US" sz="3256">
                <a:solidFill>
                  <a:srgbClr val="000000"/>
                </a:solidFill>
                <a:latin typeface="Barlow"/>
                <a:ea typeface="Barlow"/>
                <a:cs typeface="Barlow"/>
                <a:sym typeface="Barlow"/>
              </a:rPr>
              <a:t>11. Makes a donation to support conservation research.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sp>
      <p:sp>
        <p:nvSpPr>
          <p:cNvPr id="3" name="Freeform 3"/>
          <p:cNvSpPr/>
          <p:nvPr/>
        </p:nvSpPr>
        <p:spPr>
          <a:xfrm rot="-2235223" flipH="1">
            <a:off x="-1221091" y="7787833"/>
            <a:ext cx="3916596" cy="4790943"/>
          </a:xfrm>
          <a:custGeom>
            <a:avLst/>
            <a:gdLst/>
            <a:ahLst/>
            <a:cxnLst/>
            <a:rect l="l" t="t" r="r" b="b"/>
            <a:pathLst>
              <a:path w="3916596" h="4790943">
                <a:moveTo>
                  <a:pt x="3916596" y="0"/>
                </a:moveTo>
                <a:lnTo>
                  <a:pt x="0" y="0"/>
                </a:lnTo>
                <a:lnTo>
                  <a:pt x="0" y="4790943"/>
                </a:lnTo>
                <a:lnTo>
                  <a:pt x="3916596" y="4790943"/>
                </a:lnTo>
                <a:lnTo>
                  <a:pt x="3916596" y="0"/>
                </a:lnTo>
                <a:close/>
              </a:path>
            </a:pathLst>
          </a:custGeom>
          <a:blipFill>
            <a:blip r:embed="rId3"/>
            <a:stretch>
              <a:fillRect/>
            </a:stretch>
          </a:blipFill>
        </p:spPr>
      </p:sp>
      <p:sp>
        <p:nvSpPr>
          <p:cNvPr id="4" name="Freeform 4"/>
          <p:cNvSpPr/>
          <p:nvPr/>
        </p:nvSpPr>
        <p:spPr>
          <a:xfrm>
            <a:off x="299884" y="9033805"/>
            <a:ext cx="3947827" cy="6419230"/>
          </a:xfrm>
          <a:custGeom>
            <a:avLst/>
            <a:gdLst/>
            <a:ahLst/>
            <a:cxnLst/>
            <a:rect l="l" t="t" r="r" b="b"/>
            <a:pathLst>
              <a:path w="3947827" h="6419230">
                <a:moveTo>
                  <a:pt x="0" y="0"/>
                </a:moveTo>
                <a:lnTo>
                  <a:pt x="3947827" y="0"/>
                </a:lnTo>
                <a:lnTo>
                  <a:pt x="3947827" y="6419230"/>
                </a:lnTo>
                <a:lnTo>
                  <a:pt x="0" y="6419230"/>
                </a:lnTo>
                <a:lnTo>
                  <a:pt x="0" y="0"/>
                </a:lnTo>
                <a:close/>
              </a:path>
            </a:pathLst>
          </a:custGeom>
          <a:blipFill>
            <a:blip r:embed="rId4"/>
            <a:stretch>
              <a:fillRect/>
            </a:stretch>
          </a:blipFill>
        </p:spPr>
      </p:sp>
      <p:sp>
        <p:nvSpPr>
          <p:cNvPr id="5" name="Freeform 5"/>
          <p:cNvSpPr/>
          <p:nvPr/>
        </p:nvSpPr>
        <p:spPr>
          <a:xfrm>
            <a:off x="1829343" y="9033805"/>
            <a:ext cx="4359074" cy="7499482"/>
          </a:xfrm>
          <a:custGeom>
            <a:avLst/>
            <a:gdLst/>
            <a:ahLst/>
            <a:cxnLst/>
            <a:rect l="l" t="t" r="r" b="b"/>
            <a:pathLst>
              <a:path w="4359074" h="7499482">
                <a:moveTo>
                  <a:pt x="0" y="0"/>
                </a:moveTo>
                <a:lnTo>
                  <a:pt x="4359074" y="0"/>
                </a:lnTo>
                <a:lnTo>
                  <a:pt x="4359074" y="7499482"/>
                </a:lnTo>
                <a:lnTo>
                  <a:pt x="0" y="7499482"/>
                </a:lnTo>
                <a:lnTo>
                  <a:pt x="0" y="0"/>
                </a:lnTo>
                <a:close/>
              </a:path>
            </a:pathLst>
          </a:custGeom>
          <a:blipFill>
            <a:blip r:embed="rId5"/>
            <a:stretch>
              <a:fillRect/>
            </a:stretch>
          </a:blipFill>
        </p:spPr>
      </p:sp>
      <p:sp>
        <p:nvSpPr>
          <p:cNvPr id="6" name="Freeform 6"/>
          <p:cNvSpPr/>
          <p:nvPr/>
        </p:nvSpPr>
        <p:spPr>
          <a:xfrm flipV="1">
            <a:off x="16391922" y="-1761677"/>
            <a:ext cx="2804755" cy="4526840"/>
          </a:xfrm>
          <a:custGeom>
            <a:avLst/>
            <a:gdLst/>
            <a:ahLst/>
            <a:cxnLst/>
            <a:rect l="l" t="t" r="r" b="b"/>
            <a:pathLst>
              <a:path w="2804755" h="4526840">
                <a:moveTo>
                  <a:pt x="0" y="4526840"/>
                </a:moveTo>
                <a:lnTo>
                  <a:pt x="2804755" y="4526840"/>
                </a:lnTo>
                <a:lnTo>
                  <a:pt x="2804755" y="0"/>
                </a:lnTo>
                <a:lnTo>
                  <a:pt x="0" y="0"/>
                </a:lnTo>
                <a:lnTo>
                  <a:pt x="0" y="4526840"/>
                </a:lnTo>
                <a:close/>
              </a:path>
            </a:pathLst>
          </a:custGeom>
          <a:blipFill>
            <a:blip r:embed="rId6"/>
            <a:stretch>
              <a:fillRect/>
            </a:stretch>
          </a:blipFill>
        </p:spPr>
      </p:sp>
      <p:sp>
        <p:nvSpPr>
          <p:cNvPr id="7" name="Freeform 7"/>
          <p:cNvSpPr/>
          <p:nvPr/>
        </p:nvSpPr>
        <p:spPr>
          <a:xfrm flipH="1" flipV="1">
            <a:off x="15716166" y="-3237872"/>
            <a:ext cx="1804115" cy="5210441"/>
          </a:xfrm>
          <a:custGeom>
            <a:avLst/>
            <a:gdLst/>
            <a:ahLst/>
            <a:cxnLst/>
            <a:rect l="l" t="t" r="r" b="b"/>
            <a:pathLst>
              <a:path w="1804115" h="5210441">
                <a:moveTo>
                  <a:pt x="1804115" y="5210441"/>
                </a:moveTo>
                <a:lnTo>
                  <a:pt x="0" y="5210441"/>
                </a:lnTo>
                <a:lnTo>
                  <a:pt x="0" y="0"/>
                </a:lnTo>
                <a:lnTo>
                  <a:pt x="1804115" y="0"/>
                </a:lnTo>
                <a:lnTo>
                  <a:pt x="1804115" y="5210441"/>
                </a:lnTo>
                <a:close/>
              </a:path>
            </a:pathLst>
          </a:custGeom>
          <a:blipFill>
            <a:blip r:embed="rId7"/>
            <a:stretch>
              <a:fillRect/>
            </a:stretch>
          </a:blipFill>
        </p:spPr>
      </p:sp>
      <p:sp>
        <p:nvSpPr>
          <p:cNvPr id="8" name="Freeform 8"/>
          <p:cNvSpPr/>
          <p:nvPr/>
        </p:nvSpPr>
        <p:spPr>
          <a:xfrm rot="-8823753">
            <a:off x="14589004" y="-2829196"/>
            <a:ext cx="1801316" cy="4688892"/>
          </a:xfrm>
          <a:custGeom>
            <a:avLst/>
            <a:gdLst/>
            <a:ahLst/>
            <a:cxnLst/>
            <a:rect l="l" t="t" r="r" b="b"/>
            <a:pathLst>
              <a:path w="1801316" h="4688892">
                <a:moveTo>
                  <a:pt x="0" y="0"/>
                </a:moveTo>
                <a:lnTo>
                  <a:pt x="1801316" y="0"/>
                </a:lnTo>
                <a:lnTo>
                  <a:pt x="1801316" y="4688892"/>
                </a:lnTo>
                <a:lnTo>
                  <a:pt x="0" y="4688892"/>
                </a:lnTo>
                <a:lnTo>
                  <a:pt x="0" y="0"/>
                </a:lnTo>
                <a:close/>
              </a:path>
            </a:pathLst>
          </a:custGeom>
          <a:blipFill>
            <a:blip r:embed="rId8"/>
            <a:stretch>
              <a:fillRect/>
            </a:stretch>
          </a:blipFill>
        </p:spPr>
      </p:sp>
      <p:sp>
        <p:nvSpPr>
          <p:cNvPr id="9" name="Freeform 9"/>
          <p:cNvSpPr/>
          <p:nvPr/>
        </p:nvSpPr>
        <p:spPr>
          <a:xfrm>
            <a:off x="4008880" y="9651657"/>
            <a:ext cx="1855092" cy="2803665"/>
          </a:xfrm>
          <a:custGeom>
            <a:avLst/>
            <a:gdLst/>
            <a:ahLst/>
            <a:cxnLst/>
            <a:rect l="l" t="t" r="r" b="b"/>
            <a:pathLst>
              <a:path w="1855092" h="2803665">
                <a:moveTo>
                  <a:pt x="0" y="0"/>
                </a:moveTo>
                <a:lnTo>
                  <a:pt x="1855092" y="0"/>
                </a:lnTo>
                <a:lnTo>
                  <a:pt x="1855092" y="2803665"/>
                </a:lnTo>
                <a:lnTo>
                  <a:pt x="0" y="2803665"/>
                </a:lnTo>
                <a:lnTo>
                  <a:pt x="0" y="0"/>
                </a:lnTo>
                <a:close/>
              </a:path>
            </a:pathLst>
          </a:custGeom>
          <a:blipFill>
            <a:blip r:embed="rId9"/>
            <a:stretch>
              <a:fillRect/>
            </a:stretch>
          </a:blipFill>
        </p:spPr>
      </p:sp>
      <p:sp>
        <p:nvSpPr>
          <p:cNvPr id="10" name="Freeform 10"/>
          <p:cNvSpPr/>
          <p:nvPr/>
        </p:nvSpPr>
        <p:spPr>
          <a:xfrm>
            <a:off x="1295400" y="1185794"/>
            <a:ext cx="15697199" cy="8981784"/>
          </a:xfrm>
          <a:custGeom>
            <a:avLst/>
            <a:gdLst/>
            <a:ahLst/>
            <a:cxnLst/>
            <a:rect l="l" t="t" r="r" b="b"/>
            <a:pathLst>
              <a:path w="12795555" h="8981784">
                <a:moveTo>
                  <a:pt x="0" y="0"/>
                </a:moveTo>
                <a:lnTo>
                  <a:pt x="12795556" y="0"/>
                </a:lnTo>
                <a:lnTo>
                  <a:pt x="12795556" y="8981784"/>
                </a:lnTo>
                <a:lnTo>
                  <a:pt x="0" y="8981784"/>
                </a:lnTo>
                <a:lnTo>
                  <a:pt x="0" y="0"/>
                </a:lnTo>
                <a:close/>
              </a:path>
            </a:pathLst>
          </a:custGeom>
          <a:blipFill>
            <a:blip r:embed="rId10"/>
            <a:stretch>
              <a:fillRect t="-1703" b="-1703"/>
            </a:stretch>
          </a:blipFill>
        </p:spPr>
      </p:sp>
      <p:sp>
        <p:nvSpPr>
          <p:cNvPr id="11" name="TextBox 11"/>
          <p:cNvSpPr txBox="1"/>
          <p:nvPr/>
        </p:nvSpPr>
        <p:spPr>
          <a:xfrm>
            <a:off x="4662869" y="-242275"/>
            <a:ext cx="9330595" cy="1716767"/>
          </a:xfrm>
          <a:prstGeom prst="rect">
            <a:avLst/>
          </a:prstGeom>
        </p:spPr>
        <p:txBody>
          <a:bodyPr lIns="0" tIns="0" rIns="0" bIns="0" rtlCol="0" anchor="t">
            <a:spAutoFit/>
          </a:bodyPr>
          <a:lstStyle/>
          <a:p>
            <a:pPr algn="ctr">
              <a:lnSpc>
                <a:spcPts val="13383"/>
              </a:lnSpc>
            </a:pPr>
            <a:r>
              <a:rPr lang="en-US" sz="9559" spc="-191" dirty="0">
                <a:solidFill>
                  <a:srgbClr val="34624B"/>
                </a:solidFill>
                <a:latin typeface="Calmius"/>
                <a:ea typeface="Calmius"/>
                <a:cs typeface="Calmius"/>
                <a:sym typeface="Calmius"/>
              </a:rPr>
              <a:t>Graph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554977" y="3757560"/>
            <a:ext cx="11627497" cy="2503282"/>
          </a:xfrm>
          <a:prstGeom prst="rect">
            <a:avLst/>
          </a:prstGeom>
        </p:spPr>
        <p:txBody>
          <a:bodyPr lIns="0" tIns="0" rIns="0" bIns="0" rtlCol="0" anchor="t">
            <a:spAutoFit/>
          </a:bodyPr>
          <a:lstStyle/>
          <a:p>
            <a:pPr algn="ctr">
              <a:lnSpc>
                <a:spcPts val="20573"/>
              </a:lnSpc>
            </a:pPr>
            <a:r>
              <a:rPr lang="en-US" sz="14695">
                <a:solidFill>
                  <a:srgbClr val="000000"/>
                </a:solidFill>
                <a:latin typeface="Open Sans"/>
                <a:ea typeface="Open Sans"/>
                <a:cs typeface="Open Sans"/>
                <a:sym typeface="Open Sans"/>
              </a:rPr>
              <a:t>THANK YOU</a:t>
            </a:r>
          </a:p>
        </p:txBody>
      </p:sp>
      <p:grpSp>
        <p:nvGrpSpPr>
          <p:cNvPr id="3" name="Group 3"/>
          <p:cNvGrpSpPr/>
          <p:nvPr/>
        </p:nvGrpSpPr>
        <p:grpSpPr>
          <a:xfrm>
            <a:off x="-31071" y="0"/>
            <a:ext cx="4239083" cy="10287000"/>
            <a:chOff x="0" y="0"/>
            <a:chExt cx="5652111" cy="13716000"/>
          </a:xfrm>
        </p:grpSpPr>
        <p:grpSp>
          <p:nvGrpSpPr>
            <p:cNvPr id="4" name="Group 4"/>
            <p:cNvGrpSpPr/>
            <p:nvPr/>
          </p:nvGrpSpPr>
          <p:grpSpPr>
            <a:xfrm>
              <a:off x="2826056" y="0"/>
              <a:ext cx="2826056" cy="13716000"/>
              <a:chOff x="0" y="0"/>
              <a:chExt cx="558233" cy="2709333"/>
            </a:xfrm>
          </p:grpSpPr>
          <p:sp>
            <p:nvSpPr>
              <p:cNvPr id="5" name="Freeform 5"/>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6" name="TextBox 6"/>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13028" y="0"/>
              <a:ext cx="2826056" cy="13716000"/>
              <a:chOff x="0" y="0"/>
              <a:chExt cx="558233" cy="2709333"/>
            </a:xfrm>
          </p:grpSpPr>
          <p:sp>
            <p:nvSpPr>
              <p:cNvPr id="8" name="Freeform 8"/>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9" name="TextBox 9"/>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2826056" cy="13716000"/>
              <a:chOff x="0" y="0"/>
              <a:chExt cx="558233" cy="2709333"/>
            </a:xfrm>
          </p:grpSpPr>
          <p:sp>
            <p:nvSpPr>
              <p:cNvPr id="11" name="Freeform 11"/>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2" name="TextBox 12"/>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3" name="Freeform 13"/>
          <p:cNvSpPr/>
          <p:nvPr/>
        </p:nvSpPr>
        <p:spPr>
          <a:xfrm>
            <a:off x="12412831" y="802621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1413653" y="-573693"/>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8272"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9983969" y="1949098"/>
            <a:ext cx="6136096" cy="6365329"/>
            <a:chOff x="6350" y="6373"/>
            <a:chExt cx="6350013" cy="6587237"/>
          </a:xfrm>
        </p:grpSpPr>
        <p:sp>
          <p:nvSpPr>
            <p:cNvPr id="6" name="Freeform 6"/>
            <p:cNvSpPr/>
            <p:nvPr/>
          </p:nvSpPr>
          <p:spPr>
            <a:xfrm>
              <a:off x="6350" y="6373"/>
              <a:ext cx="6350013" cy="6587237"/>
            </a:xfrm>
            <a:custGeom>
              <a:avLst/>
              <a:gdLst/>
              <a:ahLst/>
              <a:cxnLst/>
              <a:rect l="l" t="t" r="r" b="b"/>
              <a:pathLst>
                <a:path w="6350013" h="6587237">
                  <a:moveTo>
                    <a:pt x="6350000" y="5500841"/>
                  </a:moveTo>
                  <a:cubicBezTo>
                    <a:pt x="6350000" y="6100840"/>
                    <a:pt x="5865419" y="6587238"/>
                    <a:pt x="5267617" y="6587238"/>
                  </a:cubicBezTo>
                  <a:lnTo>
                    <a:pt x="1082383" y="6587238"/>
                  </a:lnTo>
                  <a:cubicBezTo>
                    <a:pt x="484594" y="6587238"/>
                    <a:pt x="0" y="6100853"/>
                    <a:pt x="0" y="5500841"/>
                  </a:cubicBezTo>
                  <a:lnTo>
                    <a:pt x="0" y="1086384"/>
                  </a:lnTo>
                  <a:cubicBezTo>
                    <a:pt x="0" y="486386"/>
                    <a:pt x="484581" y="0"/>
                    <a:pt x="1082383" y="0"/>
                  </a:cubicBezTo>
                  <a:lnTo>
                    <a:pt x="5267630" y="0"/>
                  </a:lnTo>
                  <a:cubicBezTo>
                    <a:pt x="5865419" y="0"/>
                    <a:pt x="6350013" y="486386"/>
                    <a:pt x="6350013" y="1086384"/>
                  </a:cubicBezTo>
                  <a:lnTo>
                    <a:pt x="6350013" y="5500841"/>
                  </a:lnTo>
                  <a:close/>
                </a:path>
              </a:pathLst>
            </a:custGeom>
            <a:solidFill>
              <a:srgbClr val="000000">
                <a:alpha val="0"/>
              </a:srgbClr>
            </a:solidFill>
            <a:ln w="12700">
              <a:solidFill>
                <a:srgbClr val="000000"/>
              </a:solidFill>
            </a:ln>
          </p:spPr>
        </p:sp>
      </p:grpSp>
      <p:sp>
        <p:nvSpPr>
          <p:cNvPr id="7" name="Freeform 7"/>
          <p:cNvSpPr/>
          <p:nvPr/>
        </p:nvSpPr>
        <p:spPr>
          <a:xfrm>
            <a:off x="9695577" y="2305943"/>
            <a:ext cx="6094668" cy="7504143"/>
          </a:xfrm>
          <a:custGeom>
            <a:avLst/>
            <a:gdLst/>
            <a:ahLst/>
            <a:cxnLst/>
            <a:rect l="l" t="t" r="r" b="b"/>
            <a:pathLst>
              <a:path w="6094668" h="7504143">
                <a:moveTo>
                  <a:pt x="0" y="0"/>
                </a:moveTo>
                <a:lnTo>
                  <a:pt x="6094668" y="0"/>
                </a:lnTo>
                <a:lnTo>
                  <a:pt x="6094668" y="7504143"/>
                </a:lnTo>
                <a:lnTo>
                  <a:pt x="0" y="7504143"/>
                </a:lnTo>
                <a:lnTo>
                  <a:pt x="0" y="0"/>
                </a:lnTo>
                <a:close/>
              </a:path>
            </a:pathLst>
          </a:custGeom>
          <a:blipFill>
            <a:blip r:embed="rId4"/>
            <a:stretch>
              <a:fillRect l="-4012" r="-14886"/>
            </a:stretch>
          </a:blipFill>
        </p:spPr>
      </p:sp>
      <p:grpSp>
        <p:nvGrpSpPr>
          <p:cNvPr id="8" name="Group 8"/>
          <p:cNvGrpSpPr/>
          <p:nvPr/>
        </p:nvGrpSpPr>
        <p:grpSpPr>
          <a:xfrm>
            <a:off x="1132531" y="708591"/>
            <a:ext cx="7285740" cy="9661659"/>
            <a:chOff x="0" y="-76200"/>
            <a:chExt cx="9714320" cy="12882212"/>
          </a:xfrm>
        </p:grpSpPr>
        <p:sp>
          <p:nvSpPr>
            <p:cNvPr id="9" name="TextBox 9"/>
            <p:cNvSpPr txBox="1"/>
            <p:nvPr/>
          </p:nvSpPr>
          <p:spPr>
            <a:xfrm>
              <a:off x="0" y="-76200"/>
              <a:ext cx="9714320" cy="3030911"/>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About the </a:t>
              </a:r>
              <a:r>
                <a:rPr lang="en-US" sz="6999" b="1">
                  <a:solidFill>
                    <a:srgbClr val="718BAB"/>
                  </a:solidFill>
                  <a:latin typeface="Klein Bold"/>
                  <a:ea typeface="Klein Bold"/>
                  <a:cs typeface="Klein Bold"/>
                  <a:sym typeface="Klein Bold"/>
                </a:rPr>
                <a:t>Project</a:t>
              </a:r>
            </a:p>
          </p:txBody>
        </p:sp>
        <p:sp>
          <p:nvSpPr>
            <p:cNvPr id="10" name="TextBox 10"/>
            <p:cNvSpPr txBox="1"/>
            <p:nvPr/>
          </p:nvSpPr>
          <p:spPr>
            <a:xfrm>
              <a:off x="0" y="3644956"/>
              <a:ext cx="8770288" cy="9161056"/>
            </a:xfrm>
            <a:prstGeom prst="rect">
              <a:avLst/>
            </a:prstGeom>
          </p:spPr>
          <p:txBody>
            <a:bodyPr lIns="0" tIns="0" rIns="0" bIns="0" rtlCol="0" anchor="t">
              <a:spAutoFit/>
            </a:bodyPr>
            <a:lstStyle/>
            <a:p>
              <a:pPr marL="690879" lvl="1" indent="-345439" algn="l">
                <a:lnSpc>
                  <a:spcPts val="4479"/>
                </a:lnSpc>
                <a:buFont typeface="Arial"/>
                <a:buChar char="•"/>
              </a:pPr>
              <a:r>
                <a:rPr lang="en-US" sz="3199" dirty="0">
                  <a:solidFill>
                    <a:srgbClr val="2A2E3A"/>
                  </a:solidFill>
                  <a:latin typeface="Helios"/>
                  <a:ea typeface="Helios"/>
                  <a:cs typeface="Helios"/>
                  <a:sym typeface="Helios"/>
                </a:rPr>
                <a:t>Aims to create awareness, conserve, protect and restore the populations of animals ,plant ,and other organisms at risk of extinction</a:t>
              </a:r>
            </a:p>
            <a:p>
              <a:pPr marL="690879" lvl="1" indent="-345439" algn="l">
                <a:lnSpc>
                  <a:spcPts val="4479"/>
                </a:lnSpc>
                <a:buFont typeface="Arial"/>
                <a:buChar char="•"/>
              </a:pPr>
              <a:r>
                <a:rPr lang="en-US" sz="3199" dirty="0">
                  <a:solidFill>
                    <a:srgbClr val="2A2E3A"/>
                  </a:solidFill>
                  <a:latin typeface="Helios"/>
                  <a:ea typeface="Helios"/>
                  <a:cs typeface="Helios"/>
                  <a:sym typeface="Helios"/>
                </a:rPr>
                <a:t>The goal is to maintain biodiversity, ensuring healthy ecosystem and preserving natural balance of environment for the safety of planet and upcoming generation </a:t>
              </a:r>
            </a:p>
            <a:p>
              <a:pPr algn="l">
                <a:lnSpc>
                  <a:spcPts val="4479"/>
                </a:lnSpc>
              </a:pPr>
              <a:endParaRPr lang="en-US" sz="3199" dirty="0">
                <a:solidFill>
                  <a:srgbClr val="2A2E3A"/>
                </a:solidFill>
                <a:latin typeface="Helios"/>
                <a:ea typeface="Helios"/>
                <a:cs typeface="Helios"/>
                <a:sym typeface="Helio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rot="-10800000">
            <a:off x="-236647" y="-574403"/>
            <a:ext cx="4486062" cy="5293288"/>
          </a:xfrm>
          <a:custGeom>
            <a:avLst/>
            <a:gdLst/>
            <a:ahLst/>
            <a:cxnLst/>
            <a:rect l="l" t="t" r="r" b="b"/>
            <a:pathLst>
              <a:path w="4486062" h="5293288">
                <a:moveTo>
                  <a:pt x="0" y="0"/>
                </a:moveTo>
                <a:lnTo>
                  <a:pt x="4486061" y="0"/>
                </a:lnTo>
                <a:lnTo>
                  <a:pt x="4486061" y="5293288"/>
                </a:lnTo>
                <a:lnTo>
                  <a:pt x="0" y="5293288"/>
                </a:lnTo>
                <a:lnTo>
                  <a:pt x="0" y="0"/>
                </a:lnTo>
                <a:close/>
              </a:path>
            </a:pathLst>
          </a:custGeom>
          <a:blipFill>
            <a:blip r:embed="rId3"/>
            <a:stretch>
              <a:fillRect/>
            </a:stretch>
          </a:blipFill>
        </p:spPr>
      </p:sp>
      <p:sp>
        <p:nvSpPr>
          <p:cNvPr id="4" name="Freeform 4"/>
          <p:cNvSpPr/>
          <p:nvPr/>
        </p:nvSpPr>
        <p:spPr>
          <a:xfrm rot="-7716179">
            <a:off x="15432348" y="6742584"/>
            <a:ext cx="3201345" cy="4503170"/>
          </a:xfrm>
          <a:custGeom>
            <a:avLst/>
            <a:gdLst/>
            <a:ahLst/>
            <a:cxnLst/>
            <a:rect l="l" t="t" r="r" b="b"/>
            <a:pathLst>
              <a:path w="3201345" h="4503170">
                <a:moveTo>
                  <a:pt x="0" y="0"/>
                </a:moveTo>
                <a:lnTo>
                  <a:pt x="3201344" y="0"/>
                </a:lnTo>
                <a:lnTo>
                  <a:pt x="3201344" y="4503170"/>
                </a:lnTo>
                <a:lnTo>
                  <a:pt x="0" y="4503170"/>
                </a:lnTo>
                <a:lnTo>
                  <a:pt x="0" y="0"/>
                </a:lnTo>
                <a:close/>
              </a:path>
            </a:pathLst>
          </a:custGeom>
          <a:blipFill>
            <a:blip r:embed="rId4">
              <a:alphaModFix amt="74000"/>
              <a:extLst>
                <a:ext uri="{96DAC541-7B7A-43D3-8B79-37D633B846F1}">
                  <asvg:svgBlip xmlns:asvg="http://schemas.microsoft.com/office/drawing/2016/SVG/main" r:embed="rId5"/>
                </a:ext>
              </a:extLst>
            </a:blip>
            <a:stretch>
              <a:fillRect/>
            </a:stretch>
          </a:blipFill>
        </p:spPr>
      </p:sp>
      <p:sp>
        <p:nvSpPr>
          <p:cNvPr id="5" name="Freeform 5"/>
          <p:cNvSpPr/>
          <p:nvPr/>
        </p:nvSpPr>
        <p:spPr>
          <a:xfrm>
            <a:off x="0" y="7508826"/>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6">
              <a:alphaModFix amt="62000"/>
            </a:blip>
            <a:stretch>
              <a:fillRect/>
            </a:stretch>
          </a:blipFill>
        </p:spPr>
      </p:sp>
      <p:sp>
        <p:nvSpPr>
          <p:cNvPr id="6" name="TextBox 6"/>
          <p:cNvSpPr txBox="1"/>
          <p:nvPr/>
        </p:nvSpPr>
        <p:spPr>
          <a:xfrm>
            <a:off x="7837966" y="1233126"/>
            <a:ext cx="10082297" cy="1117807"/>
          </a:xfrm>
          <a:prstGeom prst="rect">
            <a:avLst/>
          </a:prstGeom>
        </p:spPr>
        <p:txBody>
          <a:bodyPr wrap="square" lIns="0" tIns="0" rIns="0" bIns="0" rtlCol="0" anchor="t">
            <a:spAutoFit/>
          </a:bodyPr>
          <a:lstStyle/>
          <a:p>
            <a:pPr algn="ctr">
              <a:lnSpc>
                <a:spcPts val="9797"/>
              </a:lnSpc>
            </a:pPr>
            <a:r>
              <a:rPr lang="en-US" sz="6000" dirty="0">
                <a:solidFill>
                  <a:srgbClr val="6E4823"/>
                </a:solidFill>
                <a:latin typeface="The Seasons"/>
                <a:ea typeface="The Seasons"/>
                <a:cs typeface="The Seasons"/>
                <a:sym typeface="The Seasons"/>
              </a:rPr>
              <a:t>PROBLEM STATEMENT</a:t>
            </a:r>
          </a:p>
        </p:txBody>
      </p:sp>
      <p:sp>
        <p:nvSpPr>
          <p:cNvPr id="7" name="TextBox 7"/>
          <p:cNvSpPr txBox="1"/>
          <p:nvPr/>
        </p:nvSpPr>
        <p:spPr>
          <a:xfrm>
            <a:off x="5357037" y="2678723"/>
            <a:ext cx="11675983" cy="2464777"/>
          </a:xfrm>
          <a:prstGeom prst="rect">
            <a:avLst/>
          </a:prstGeom>
        </p:spPr>
        <p:txBody>
          <a:bodyPr wrap="square" lIns="0" tIns="0" rIns="0" bIns="0" rtlCol="0" anchor="t">
            <a:spAutoFit/>
          </a:bodyPr>
          <a:lstStyle/>
          <a:p>
            <a:pPr>
              <a:lnSpc>
                <a:spcPts val="4923"/>
              </a:lnSpc>
            </a:pPr>
            <a:r>
              <a:rPr lang="en-US" sz="3200" dirty="0">
                <a:solidFill>
                  <a:srgbClr val="A4835C"/>
                </a:solidFill>
                <a:latin typeface="Telegraf"/>
                <a:ea typeface="Telegraf"/>
                <a:cs typeface="Telegraf"/>
                <a:sym typeface="Telegraf"/>
              </a:rPr>
              <a:t>The ongoing loss of biodiversity is one of the most serious environmental challenges. A significant factor contributing to this crisis is the lack of public awareness about the importance of protecting endangered species.</a:t>
            </a:r>
          </a:p>
        </p:txBody>
      </p:sp>
      <p:sp>
        <p:nvSpPr>
          <p:cNvPr id="8" name="TextBox 6">
            <a:extLst>
              <a:ext uri="{FF2B5EF4-FFF2-40B4-BE49-F238E27FC236}">
                <a16:creationId xmlns:a16="http://schemas.microsoft.com/office/drawing/2014/main" id="{B14ED873-F943-F304-3042-CBB29FEE1D68}"/>
              </a:ext>
            </a:extLst>
          </p:cNvPr>
          <p:cNvSpPr txBox="1"/>
          <p:nvPr/>
        </p:nvSpPr>
        <p:spPr>
          <a:xfrm>
            <a:off x="379858" y="5443233"/>
            <a:ext cx="10082297" cy="1135183"/>
          </a:xfrm>
          <a:prstGeom prst="rect">
            <a:avLst/>
          </a:prstGeom>
        </p:spPr>
        <p:txBody>
          <a:bodyPr wrap="square" lIns="0" tIns="0" rIns="0" bIns="0" rtlCol="0" anchor="t">
            <a:spAutoFit/>
          </a:bodyPr>
          <a:lstStyle/>
          <a:p>
            <a:pPr algn="ctr">
              <a:lnSpc>
                <a:spcPts val="9797"/>
              </a:lnSpc>
            </a:pPr>
            <a:r>
              <a:rPr lang="en-US" sz="5400" dirty="0">
                <a:solidFill>
                  <a:srgbClr val="6E4823"/>
                </a:solidFill>
                <a:latin typeface="The Seasons"/>
                <a:ea typeface="The Seasons"/>
                <a:cs typeface="The Seasons"/>
                <a:sym typeface="The Seasons"/>
              </a:rPr>
              <a:t>RELEVANCE</a:t>
            </a:r>
          </a:p>
        </p:txBody>
      </p:sp>
      <p:sp>
        <p:nvSpPr>
          <p:cNvPr id="9" name="TextBox 7">
            <a:extLst>
              <a:ext uri="{FF2B5EF4-FFF2-40B4-BE49-F238E27FC236}">
                <a16:creationId xmlns:a16="http://schemas.microsoft.com/office/drawing/2014/main" id="{BA0542EB-B634-7FAE-38A6-F76BC1EAB764}"/>
              </a:ext>
            </a:extLst>
          </p:cNvPr>
          <p:cNvSpPr txBox="1"/>
          <p:nvPr/>
        </p:nvSpPr>
        <p:spPr>
          <a:xfrm>
            <a:off x="379858" y="6876969"/>
            <a:ext cx="14326742" cy="3066545"/>
          </a:xfrm>
          <a:prstGeom prst="rect">
            <a:avLst/>
          </a:prstGeom>
        </p:spPr>
        <p:txBody>
          <a:bodyPr wrap="square" lIns="0" tIns="0" rIns="0" bIns="0" rtlCol="0" anchor="t">
            <a:spAutoFit/>
          </a:bodyPr>
          <a:lstStyle/>
          <a:p>
            <a:pPr>
              <a:lnSpc>
                <a:spcPts val="4923"/>
              </a:lnSpc>
            </a:pPr>
            <a:r>
              <a:rPr lang="en-US" sz="2800" dirty="0">
                <a:solidFill>
                  <a:srgbClr val="A4835C"/>
                </a:solidFill>
                <a:latin typeface="Telegraf"/>
                <a:ea typeface="Telegraf"/>
                <a:cs typeface="Telegraf"/>
                <a:sym typeface="Telegraf"/>
              </a:rPr>
              <a:t>Everyone suffers from continued loss of biological diversity since this impacts negatively on the natural environment and our own future. It is surprising that majority of individuals has no idea over the significance of endangered species to the environment. Awakening people can prevent the extinction of such species; people of all ages must prevent making the planet worse, but rather make it better for all species.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4933474" y="1485900"/>
            <a:ext cx="9075723" cy="7406077"/>
            <a:chOff x="0" y="0"/>
            <a:chExt cx="4010240" cy="3240734"/>
          </a:xfrm>
        </p:grpSpPr>
        <p:sp>
          <p:nvSpPr>
            <p:cNvPr id="3" name="Freeform 3"/>
            <p:cNvSpPr/>
            <p:nvPr/>
          </p:nvSpPr>
          <p:spPr>
            <a:xfrm>
              <a:off x="0" y="0"/>
              <a:ext cx="4025429" cy="3244972"/>
            </a:xfrm>
            <a:custGeom>
              <a:avLst/>
              <a:gdLst/>
              <a:ahLst/>
              <a:cxnLst/>
              <a:rect l="l" t="t" r="r" b="b"/>
              <a:pathLst>
                <a:path w="4025429" h="3244972">
                  <a:moveTo>
                    <a:pt x="2276927" y="0"/>
                  </a:moveTo>
                  <a:cubicBezTo>
                    <a:pt x="2320914" y="0"/>
                    <a:pt x="2365164" y="0"/>
                    <a:pt x="2409064" y="0"/>
                  </a:cubicBezTo>
                  <a:cubicBezTo>
                    <a:pt x="2759064" y="54127"/>
                    <a:pt x="2977798" y="234302"/>
                    <a:pt x="3077427" y="529124"/>
                  </a:cubicBezTo>
                  <a:cubicBezTo>
                    <a:pt x="3660935" y="489807"/>
                    <a:pt x="4025429" y="1047274"/>
                    <a:pt x="3826633" y="1594403"/>
                  </a:cubicBezTo>
                  <a:cubicBezTo>
                    <a:pt x="3912609" y="1709371"/>
                    <a:pt x="3984336" y="1837975"/>
                    <a:pt x="4010240" y="2010582"/>
                  </a:cubicBezTo>
                  <a:cubicBezTo>
                    <a:pt x="4010240" y="2060027"/>
                    <a:pt x="4010240" y="2109355"/>
                    <a:pt x="4010240" y="2158792"/>
                  </a:cubicBezTo>
                  <a:cubicBezTo>
                    <a:pt x="3933043" y="2598096"/>
                    <a:pt x="3600864" y="2894948"/>
                    <a:pt x="3055515" y="2815033"/>
                  </a:cubicBezTo>
                  <a:cubicBezTo>
                    <a:pt x="2915200" y="3040596"/>
                    <a:pt x="2665525" y="3244972"/>
                    <a:pt x="2277008" y="3238350"/>
                  </a:cubicBezTo>
                  <a:cubicBezTo>
                    <a:pt x="2076189" y="3223543"/>
                    <a:pt x="1936482" y="3137771"/>
                    <a:pt x="1814163" y="3033567"/>
                  </a:cubicBezTo>
                  <a:cubicBezTo>
                    <a:pt x="1685328" y="3120186"/>
                    <a:pt x="1545797" y="3188165"/>
                    <a:pt x="1344195" y="3188913"/>
                  </a:cubicBezTo>
                  <a:cubicBezTo>
                    <a:pt x="877785" y="3190194"/>
                    <a:pt x="565775" y="2856483"/>
                    <a:pt x="558212" y="2398745"/>
                  </a:cubicBezTo>
                  <a:cubicBezTo>
                    <a:pt x="258372" y="2291662"/>
                    <a:pt x="55291" y="2091778"/>
                    <a:pt x="0" y="1749750"/>
                  </a:cubicBezTo>
                  <a:cubicBezTo>
                    <a:pt x="0" y="1700313"/>
                    <a:pt x="0" y="1650768"/>
                    <a:pt x="0" y="1601540"/>
                  </a:cubicBezTo>
                  <a:cubicBezTo>
                    <a:pt x="61029" y="1262613"/>
                    <a:pt x="253069" y="1049720"/>
                    <a:pt x="572817" y="959473"/>
                  </a:cubicBezTo>
                  <a:cubicBezTo>
                    <a:pt x="553604" y="387733"/>
                    <a:pt x="1193190" y="30473"/>
                    <a:pt x="1718626" y="282356"/>
                  </a:cubicBezTo>
                  <a:cubicBezTo>
                    <a:pt x="1843727" y="157800"/>
                    <a:pt x="2020722" y="21949"/>
                    <a:pt x="2276927" y="0"/>
                  </a:cubicBezTo>
                  <a:close/>
                </a:path>
              </a:pathLst>
            </a:custGeom>
            <a:solidFill>
              <a:srgbClr val="FFFFFF"/>
            </a:solidFill>
            <a:ln w="19050" cap="sq">
              <a:solidFill>
                <a:srgbClr val="000000"/>
              </a:solidFill>
              <a:prstDash val="solid"/>
              <a:miter/>
            </a:ln>
          </p:spPr>
        </p:sp>
        <p:sp>
          <p:nvSpPr>
            <p:cNvPr id="4" name="TextBox 4"/>
            <p:cNvSpPr txBox="1"/>
            <p:nvPr/>
          </p:nvSpPr>
          <p:spPr>
            <a:xfrm>
              <a:off x="187980" y="749672"/>
              <a:ext cx="3634280" cy="2028100"/>
            </a:xfrm>
            <a:prstGeom prst="rect">
              <a:avLst/>
            </a:prstGeom>
          </p:spPr>
          <p:txBody>
            <a:bodyPr lIns="0" tIns="0" rIns="0" bIns="0" rtlCol="0" anchor="ctr"/>
            <a:lstStyle/>
            <a:p>
              <a:pPr algn="ctr">
                <a:lnSpc>
                  <a:spcPts val="10751"/>
                </a:lnSpc>
              </a:pPr>
              <a:r>
                <a:rPr lang="en-US" sz="10751" spc="-215">
                  <a:solidFill>
                    <a:srgbClr val="000000"/>
                  </a:solidFill>
                  <a:latin typeface="Tropika"/>
                  <a:ea typeface="Tropika"/>
                  <a:cs typeface="Tropika"/>
                  <a:sym typeface="Tropika"/>
                </a:rPr>
                <a:t>Mind mapping</a:t>
              </a:r>
            </a:p>
          </p:txBody>
        </p:sp>
      </p:grpSp>
      <p:sp>
        <p:nvSpPr>
          <p:cNvPr id="5" name="Freeform 5"/>
          <p:cNvSpPr/>
          <p:nvPr/>
        </p:nvSpPr>
        <p:spPr>
          <a:xfrm rot="-7544542">
            <a:off x="4489846" y="6741203"/>
            <a:ext cx="493796" cy="1626273"/>
          </a:xfrm>
          <a:custGeom>
            <a:avLst/>
            <a:gdLst/>
            <a:ahLst/>
            <a:cxnLst/>
            <a:rect l="l" t="t" r="r" b="b"/>
            <a:pathLst>
              <a:path w="493796" h="1626273">
                <a:moveTo>
                  <a:pt x="0" y="0"/>
                </a:moveTo>
                <a:lnTo>
                  <a:pt x="493796" y="0"/>
                </a:lnTo>
                <a:lnTo>
                  <a:pt x="493796" y="1626273"/>
                </a:lnTo>
                <a:lnTo>
                  <a:pt x="0" y="1626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57588" y="2158910"/>
            <a:ext cx="2174125" cy="723391"/>
          </a:xfrm>
          <a:custGeom>
            <a:avLst/>
            <a:gdLst/>
            <a:ahLst/>
            <a:cxnLst/>
            <a:rect l="l" t="t" r="r" b="b"/>
            <a:pathLst>
              <a:path w="2174125" h="723391">
                <a:moveTo>
                  <a:pt x="0" y="0"/>
                </a:moveTo>
                <a:lnTo>
                  <a:pt x="2174124" y="0"/>
                </a:lnTo>
                <a:lnTo>
                  <a:pt x="2174124" y="723391"/>
                </a:lnTo>
                <a:lnTo>
                  <a:pt x="0" y="7233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028700" y="1028700"/>
            <a:ext cx="4618196" cy="946664"/>
            <a:chOff x="0" y="0"/>
            <a:chExt cx="1982578" cy="406400"/>
          </a:xfrm>
        </p:grpSpPr>
        <p:sp>
          <p:nvSpPr>
            <p:cNvPr id="8" name="Freeform 8"/>
            <p:cNvSpPr/>
            <p:nvPr/>
          </p:nvSpPr>
          <p:spPr>
            <a:xfrm>
              <a:off x="0" y="0"/>
              <a:ext cx="1982578" cy="406400"/>
            </a:xfrm>
            <a:custGeom>
              <a:avLst/>
              <a:gdLst/>
              <a:ahLst/>
              <a:cxnLst/>
              <a:rect l="l" t="t" r="r" b="b"/>
              <a:pathLst>
                <a:path w="1982578" h="406400">
                  <a:moveTo>
                    <a:pt x="1779378" y="0"/>
                  </a:moveTo>
                  <a:cubicBezTo>
                    <a:pt x="1891602" y="0"/>
                    <a:pt x="1982578" y="90976"/>
                    <a:pt x="1982578" y="203200"/>
                  </a:cubicBezTo>
                  <a:cubicBezTo>
                    <a:pt x="1982578" y="315424"/>
                    <a:pt x="1891602" y="406400"/>
                    <a:pt x="1779378" y="406400"/>
                  </a:cubicBezTo>
                  <a:lnTo>
                    <a:pt x="203200" y="406400"/>
                  </a:lnTo>
                  <a:cubicBezTo>
                    <a:pt x="90976" y="406400"/>
                    <a:pt x="0" y="315424"/>
                    <a:pt x="0" y="203200"/>
                  </a:cubicBezTo>
                  <a:cubicBezTo>
                    <a:pt x="0" y="90976"/>
                    <a:pt x="90976" y="0"/>
                    <a:pt x="203200" y="0"/>
                  </a:cubicBezTo>
                  <a:close/>
                </a:path>
              </a:pathLst>
            </a:custGeom>
            <a:solidFill>
              <a:srgbClr val="3C7DF6"/>
            </a:solidFill>
            <a:ln w="19050" cap="sq">
              <a:solidFill>
                <a:srgbClr val="000000"/>
              </a:solidFill>
              <a:prstDash val="solid"/>
              <a:miter/>
            </a:ln>
          </p:spPr>
        </p:sp>
        <p:sp>
          <p:nvSpPr>
            <p:cNvPr id="9" name="TextBox 9"/>
            <p:cNvSpPr txBox="1"/>
            <p:nvPr/>
          </p:nvSpPr>
          <p:spPr>
            <a:xfrm>
              <a:off x="0" y="38100"/>
              <a:ext cx="1982578" cy="368300"/>
            </a:xfrm>
            <a:prstGeom prst="rect">
              <a:avLst/>
            </a:prstGeom>
          </p:spPr>
          <p:txBody>
            <a:bodyPr lIns="50800" tIns="50800" rIns="50800" bIns="50800" rtlCol="0" anchor="ctr"/>
            <a:lstStyle/>
            <a:p>
              <a:pPr marL="0" lvl="0" indent="0" algn="ctr">
                <a:lnSpc>
                  <a:spcPts val="2400"/>
                </a:lnSpc>
                <a:spcBef>
                  <a:spcPct val="0"/>
                </a:spcBef>
              </a:pPr>
              <a:r>
                <a:rPr lang="en-US" sz="2400" spc="-48">
                  <a:solidFill>
                    <a:srgbClr val="000000"/>
                  </a:solidFill>
                  <a:latin typeface="Rosario"/>
                  <a:ea typeface="Rosario"/>
                  <a:cs typeface="Rosario"/>
                  <a:sym typeface="Rosario"/>
                </a:rPr>
                <a:t>Mind mapping</a:t>
              </a:r>
            </a:p>
          </p:txBody>
        </p:sp>
      </p:grpSp>
      <p:sp>
        <p:nvSpPr>
          <p:cNvPr id="10" name="Freeform 10"/>
          <p:cNvSpPr/>
          <p:nvPr/>
        </p:nvSpPr>
        <p:spPr>
          <a:xfrm rot="2494432" flipH="1" flipV="1">
            <a:off x="3213079" y="2532129"/>
            <a:ext cx="2129097" cy="1156649"/>
          </a:xfrm>
          <a:custGeom>
            <a:avLst/>
            <a:gdLst/>
            <a:ahLst/>
            <a:cxnLst/>
            <a:rect l="l" t="t" r="r" b="b"/>
            <a:pathLst>
              <a:path w="2129097" h="1156649">
                <a:moveTo>
                  <a:pt x="2129098" y="1156650"/>
                </a:moveTo>
                <a:lnTo>
                  <a:pt x="0" y="1156650"/>
                </a:lnTo>
                <a:lnTo>
                  <a:pt x="0" y="0"/>
                </a:lnTo>
                <a:lnTo>
                  <a:pt x="2129098" y="0"/>
                </a:lnTo>
                <a:lnTo>
                  <a:pt x="2129098" y="1156650"/>
                </a:lnTo>
                <a:close/>
              </a:path>
            </a:pathLst>
          </a:custGeom>
          <a:blipFill>
            <a:blip r:embed="rId6">
              <a:extLst>
                <a:ext uri="{96DAC541-7B7A-43D3-8B79-37D633B846F1}">
                  <asvg:svgBlip xmlns:asvg="http://schemas.microsoft.com/office/drawing/2016/SVG/main" r:embed="rId7"/>
                </a:ext>
              </a:extLst>
            </a:blip>
            <a:stretch>
              <a:fillRect l="-21706" t="-1831"/>
            </a:stretch>
          </a:blipFill>
        </p:spPr>
      </p:sp>
      <p:sp>
        <p:nvSpPr>
          <p:cNvPr id="11" name="Freeform 11"/>
          <p:cNvSpPr/>
          <p:nvPr/>
        </p:nvSpPr>
        <p:spPr>
          <a:xfrm rot="1017390">
            <a:off x="11922611" y="-32164"/>
            <a:ext cx="596702" cy="2025839"/>
          </a:xfrm>
          <a:custGeom>
            <a:avLst/>
            <a:gdLst/>
            <a:ahLst/>
            <a:cxnLst/>
            <a:rect l="l" t="t" r="r" b="b"/>
            <a:pathLst>
              <a:path w="596702" h="2025839">
                <a:moveTo>
                  <a:pt x="0" y="0"/>
                </a:moveTo>
                <a:lnTo>
                  <a:pt x="596702" y="0"/>
                </a:lnTo>
                <a:lnTo>
                  <a:pt x="596702" y="2025839"/>
                </a:lnTo>
                <a:lnTo>
                  <a:pt x="0" y="20258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12641104" y="1028700"/>
            <a:ext cx="4618196" cy="946664"/>
            <a:chOff x="0" y="0"/>
            <a:chExt cx="1982578" cy="406400"/>
          </a:xfrm>
        </p:grpSpPr>
        <p:sp>
          <p:nvSpPr>
            <p:cNvPr id="13" name="Freeform 13"/>
            <p:cNvSpPr/>
            <p:nvPr/>
          </p:nvSpPr>
          <p:spPr>
            <a:xfrm>
              <a:off x="0" y="0"/>
              <a:ext cx="1982578" cy="406400"/>
            </a:xfrm>
            <a:custGeom>
              <a:avLst/>
              <a:gdLst/>
              <a:ahLst/>
              <a:cxnLst/>
              <a:rect l="l" t="t" r="r" b="b"/>
              <a:pathLst>
                <a:path w="1982578" h="406400">
                  <a:moveTo>
                    <a:pt x="1779378" y="0"/>
                  </a:moveTo>
                  <a:cubicBezTo>
                    <a:pt x="1891602" y="0"/>
                    <a:pt x="1982578" y="90976"/>
                    <a:pt x="1982578" y="203200"/>
                  </a:cubicBezTo>
                  <a:cubicBezTo>
                    <a:pt x="1982578" y="315424"/>
                    <a:pt x="1891602" y="406400"/>
                    <a:pt x="1779378" y="406400"/>
                  </a:cubicBezTo>
                  <a:lnTo>
                    <a:pt x="203200" y="406400"/>
                  </a:lnTo>
                  <a:cubicBezTo>
                    <a:pt x="90976" y="406400"/>
                    <a:pt x="0" y="315424"/>
                    <a:pt x="0" y="203200"/>
                  </a:cubicBezTo>
                  <a:cubicBezTo>
                    <a:pt x="0" y="90976"/>
                    <a:pt x="90976" y="0"/>
                    <a:pt x="203200" y="0"/>
                  </a:cubicBezTo>
                  <a:lnTo>
                    <a:pt x="1779378" y="0"/>
                  </a:lnTo>
                  <a:close/>
                </a:path>
              </a:pathLst>
            </a:custGeom>
            <a:solidFill>
              <a:srgbClr val="F9DA4A"/>
            </a:solidFill>
            <a:ln w="19050" cap="rnd">
              <a:solidFill>
                <a:srgbClr val="000000"/>
              </a:solidFill>
              <a:prstDash val="solid"/>
              <a:round/>
            </a:ln>
          </p:spPr>
        </p:sp>
        <p:sp>
          <p:nvSpPr>
            <p:cNvPr id="14" name="TextBox 14"/>
            <p:cNvSpPr txBox="1"/>
            <p:nvPr/>
          </p:nvSpPr>
          <p:spPr>
            <a:xfrm>
              <a:off x="0" y="-47625"/>
              <a:ext cx="1982578" cy="454025"/>
            </a:xfrm>
            <a:prstGeom prst="rect">
              <a:avLst/>
            </a:prstGeom>
          </p:spPr>
          <p:txBody>
            <a:bodyPr lIns="50800" tIns="50800" rIns="50800" bIns="50800" rtlCol="0" anchor="ctr"/>
            <a:lstStyle/>
            <a:p>
              <a:pPr marL="0" lvl="0" indent="0" algn="ctr">
                <a:lnSpc>
                  <a:spcPts val="3359"/>
                </a:lnSpc>
                <a:spcBef>
                  <a:spcPct val="0"/>
                </a:spcBef>
              </a:pPr>
              <a:r>
                <a:rPr lang="en-US" sz="2400" u="none" spc="-48">
                  <a:solidFill>
                    <a:srgbClr val="000000"/>
                  </a:solidFill>
                  <a:latin typeface="Rosario"/>
                  <a:ea typeface="Rosario"/>
                  <a:cs typeface="Rosario"/>
                  <a:sym typeface="Rosario"/>
                </a:rPr>
                <a:t>September 11, 2024</a:t>
              </a:r>
            </a:p>
          </p:txBody>
        </p:sp>
      </p:grpSp>
      <p:grpSp>
        <p:nvGrpSpPr>
          <p:cNvPr id="15" name="Group 15"/>
          <p:cNvGrpSpPr/>
          <p:nvPr/>
        </p:nvGrpSpPr>
        <p:grpSpPr>
          <a:xfrm>
            <a:off x="14539676" y="6656815"/>
            <a:ext cx="2939581" cy="293958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9BBC"/>
            </a:solidFill>
            <a:ln w="19050" cap="sq">
              <a:solidFill>
                <a:srgbClr val="000000"/>
              </a:solidFill>
              <a:prstDash val="solid"/>
              <a:miter/>
            </a:ln>
          </p:spPr>
        </p:sp>
        <p:sp>
          <p:nvSpPr>
            <p:cNvPr id="17" name="TextBox 17"/>
            <p:cNvSpPr txBox="1"/>
            <p:nvPr/>
          </p:nvSpPr>
          <p:spPr>
            <a:xfrm>
              <a:off x="76200" y="19050"/>
              <a:ext cx="660400" cy="717550"/>
            </a:xfrm>
            <a:prstGeom prst="rect">
              <a:avLst/>
            </a:prstGeom>
          </p:spPr>
          <p:txBody>
            <a:bodyPr lIns="50800" tIns="50800" rIns="50800" bIns="50800" rtlCol="0" anchor="ctr"/>
            <a:lstStyle/>
            <a:p>
              <a:pPr marL="0" lvl="0" indent="0" algn="ctr">
                <a:lnSpc>
                  <a:spcPts val="4059"/>
                </a:lnSpc>
              </a:pPr>
              <a:r>
                <a:rPr lang="en-US" sz="2899" b="1" spc="-57">
                  <a:solidFill>
                    <a:srgbClr val="000000"/>
                  </a:solidFill>
                  <a:latin typeface="Rosario Bold"/>
                  <a:ea typeface="Rosario Bold"/>
                  <a:cs typeface="Rosario Bold"/>
                  <a:sym typeface="Rosario Bold"/>
                </a:rPr>
                <a:t>categorization</a:t>
              </a:r>
            </a:p>
          </p:txBody>
        </p:sp>
      </p:grpSp>
      <p:grpSp>
        <p:nvGrpSpPr>
          <p:cNvPr id="18" name="Group 18"/>
          <p:cNvGrpSpPr/>
          <p:nvPr/>
        </p:nvGrpSpPr>
        <p:grpSpPr>
          <a:xfrm>
            <a:off x="992957" y="6547138"/>
            <a:ext cx="2939581" cy="2939581"/>
            <a:chOff x="0" y="0"/>
            <a:chExt cx="812800" cy="812800"/>
          </a:xfrm>
        </p:grpSpPr>
        <p:sp>
          <p:nvSpPr>
            <p:cNvPr id="19" name="Freeform 19"/>
            <p:cNvSpPr/>
            <p:nvPr/>
          </p:nvSpPr>
          <p:spPr>
            <a:xfrm>
              <a:off x="0" y="0"/>
              <a:ext cx="812800" cy="812800"/>
            </a:xfrm>
            <a:custGeom>
              <a:avLst/>
              <a:gdLst/>
              <a:ahLst/>
              <a:cxnLst/>
              <a:rect l="l" t="t" r="r" b="b"/>
              <a:pathLst>
                <a:path w="812800" h="812800">
                  <a:moveTo>
                    <a:pt x="65842" y="0"/>
                  </a:moveTo>
                  <a:lnTo>
                    <a:pt x="746958" y="0"/>
                  </a:lnTo>
                  <a:cubicBezTo>
                    <a:pt x="764420" y="0"/>
                    <a:pt x="781168" y="6937"/>
                    <a:pt x="793515" y="19285"/>
                  </a:cubicBezTo>
                  <a:cubicBezTo>
                    <a:pt x="805863" y="31632"/>
                    <a:pt x="812800" y="48380"/>
                    <a:pt x="812800" y="65842"/>
                  </a:cubicBezTo>
                  <a:lnTo>
                    <a:pt x="812800" y="746958"/>
                  </a:lnTo>
                  <a:cubicBezTo>
                    <a:pt x="812800" y="764420"/>
                    <a:pt x="805863" y="781168"/>
                    <a:pt x="793515" y="793515"/>
                  </a:cubicBezTo>
                  <a:cubicBezTo>
                    <a:pt x="781168" y="805863"/>
                    <a:pt x="764420" y="812800"/>
                    <a:pt x="746958" y="812800"/>
                  </a:cubicBezTo>
                  <a:lnTo>
                    <a:pt x="65842" y="812800"/>
                  </a:lnTo>
                  <a:cubicBezTo>
                    <a:pt x="48380" y="812800"/>
                    <a:pt x="31632" y="805863"/>
                    <a:pt x="19285" y="793515"/>
                  </a:cubicBezTo>
                  <a:cubicBezTo>
                    <a:pt x="6937" y="781168"/>
                    <a:pt x="0" y="764420"/>
                    <a:pt x="0" y="746958"/>
                  </a:cubicBezTo>
                  <a:lnTo>
                    <a:pt x="0" y="65842"/>
                  </a:lnTo>
                  <a:cubicBezTo>
                    <a:pt x="0" y="48380"/>
                    <a:pt x="6937" y="31632"/>
                    <a:pt x="19285" y="19285"/>
                  </a:cubicBezTo>
                  <a:cubicBezTo>
                    <a:pt x="31632" y="6937"/>
                    <a:pt x="48380" y="0"/>
                    <a:pt x="65842" y="0"/>
                  </a:cubicBezTo>
                  <a:close/>
                </a:path>
              </a:pathLst>
            </a:custGeom>
            <a:solidFill>
              <a:srgbClr val="F9DA4A"/>
            </a:solidFill>
            <a:ln w="19050" cap="rnd">
              <a:solidFill>
                <a:srgbClr val="000000"/>
              </a:solidFill>
              <a:prstDash val="solid"/>
              <a:round/>
            </a:ln>
          </p:spPr>
        </p:sp>
        <p:sp>
          <p:nvSpPr>
            <p:cNvPr id="20" name="TextBox 20"/>
            <p:cNvSpPr txBox="1"/>
            <p:nvPr/>
          </p:nvSpPr>
          <p:spPr>
            <a:xfrm>
              <a:off x="0" y="-47625"/>
              <a:ext cx="812800" cy="860425"/>
            </a:xfrm>
            <a:prstGeom prst="rect">
              <a:avLst/>
            </a:prstGeom>
          </p:spPr>
          <p:txBody>
            <a:bodyPr lIns="50800" tIns="50800" rIns="50800" bIns="50800" rtlCol="0" anchor="ctr"/>
            <a:lstStyle/>
            <a:p>
              <a:pPr marL="0" lvl="0" indent="0" algn="ctr">
                <a:lnSpc>
                  <a:spcPts val="4199"/>
                </a:lnSpc>
              </a:pPr>
              <a:r>
                <a:rPr lang="en-US" sz="2999" b="1" spc="-59">
                  <a:solidFill>
                    <a:srgbClr val="000000"/>
                  </a:solidFill>
                  <a:latin typeface="Rosario Bold"/>
                  <a:ea typeface="Rosario Bold"/>
                  <a:cs typeface="Rosario Bold"/>
                  <a:sym typeface="Rosario Bold"/>
                </a:rPr>
                <a:t>key words</a:t>
              </a:r>
            </a:p>
          </p:txBody>
        </p:sp>
      </p:grpSp>
      <p:sp>
        <p:nvSpPr>
          <p:cNvPr id="24" name="Freeform 24"/>
          <p:cNvSpPr/>
          <p:nvPr/>
        </p:nvSpPr>
        <p:spPr>
          <a:xfrm>
            <a:off x="1814482" y="5546077"/>
            <a:ext cx="1296529" cy="1332881"/>
          </a:xfrm>
          <a:custGeom>
            <a:avLst/>
            <a:gdLst/>
            <a:ahLst/>
            <a:cxnLst/>
            <a:rect l="l" t="t" r="r" b="b"/>
            <a:pathLst>
              <a:path w="1296529" h="1332881">
                <a:moveTo>
                  <a:pt x="0" y="0"/>
                </a:moveTo>
                <a:lnTo>
                  <a:pt x="1296530" y="0"/>
                </a:lnTo>
                <a:lnTo>
                  <a:pt x="1296530" y="1332881"/>
                </a:lnTo>
                <a:lnTo>
                  <a:pt x="0" y="13328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5" name="Freeform 25"/>
          <p:cNvSpPr/>
          <p:nvPr/>
        </p:nvSpPr>
        <p:spPr>
          <a:xfrm rot="6731555">
            <a:off x="9435195" y="7860786"/>
            <a:ext cx="320082" cy="2983812"/>
          </a:xfrm>
          <a:custGeom>
            <a:avLst/>
            <a:gdLst/>
            <a:ahLst/>
            <a:cxnLst/>
            <a:rect l="l" t="t" r="r" b="b"/>
            <a:pathLst>
              <a:path w="320082" h="2983812">
                <a:moveTo>
                  <a:pt x="0" y="0"/>
                </a:moveTo>
                <a:lnTo>
                  <a:pt x="320081" y="0"/>
                </a:lnTo>
                <a:lnTo>
                  <a:pt x="320081" y="2983812"/>
                </a:lnTo>
                <a:lnTo>
                  <a:pt x="0" y="29838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6" name="Group 26"/>
          <p:cNvGrpSpPr/>
          <p:nvPr/>
        </p:nvGrpSpPr>
        <p:grpSpPr>
          <a:xfrm>
            <a:off x="14481090" y="5931504"/>
            <a:ext cx="1450622" cy="1450622"/>
            <a:chOff x="0" y="0"/>
            <a:chExt cx="1934163" cy="1934163"/>
          </a:xfrm>
        </p:grpSpPr>
        <p:grpSp>
          <p:nvGrpSpPr>
            <p:cNvPr id="27" name="Group 27"/>
            <p:cNvGrpSpPr/>
            <p:nvPr/>
          </p:nvGrpSpPr>
          <p:grpSpPr>
            <a:xfrm>
              <a:off x="0" y="0"/>
              <a:ext cx="1934163" cy="193416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29" name="TextBox 29"/>
              <p:cNvSpPr txBox="1"/>
              <p:nvPr/>
            </p:nvSpPr>
            <p:spPr>
              <a:xfrm>
                <a:off x="76200" y="28575"/>
                <a:ext cx="660400" cy="708025"/>
              </a:xfrm>
              <a:prstGeom prst="rect">
                <a:avLst/>
              </a:prstGeom>
            </p:spPr>
            <p:txBody>
              <a:bodyPr lIns="50800" tIns="50800" rIns="50800" bIns="50800" rtlCol="0" anchor="ctr"/>
              <a:lstStyle/>
              <a:p>
                <a:pPr marL="0" lvl="0" indent="0" algn="ctr">
                  <a:lnSpc>
                    <a:spcPts val="3359"/>
                  </a:lnSpc>
                </a:pPr>
                <a:endParaRPr/>
              </a:p>
            </p:txBody>
          </p:sp>
        </p:grpSp>
        <p:sp>
          <p:nvSpPr>
            <p:cNvPr id="30" name="Freeform 30"/>
            <p:cNvSpPr/>
            <p:nvPr/>
          </p:nvSpPr>
          <p:spPr>
            <a:xfrm>
              <a:off x="532138" y="532138"/>
              <a:ext cx="869887" cy="869887"/>
            </a:xfrm>
            <a:custGeom>
              <a:avLst/>
              <a:gdLst/>
              <a:ahLst/>
              <a:cxnLst/>
              <a:rect l="l" t="t" r="r" b="b"/>
              <a:pathLst>
                <a:path w="869887" h="869887">
                  <a:moveTo>
                    <a:pt x="0" y="0"/>
                  </a:moveTo>
                  <a:lnTo>
                    <a:pt x="869887" y="0"/>
                  </a:lnTo>
                  <a:lnTo>
                    <a:pt x="869887" y="869887"/>
                  </a:lnTo>
                  <a:lnTo>
                    <a:pt x="0" y="86988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31" name="Freeform 31"/>
          <p:cNvSpPr/>
          <p:nvPr/>
        </p:nvSpPr>
        <p:spPr>
          <a:xfrm flipV="1">
            <a:off x="12344819" y="7385904"/>
            <a:ext cx="1863167" cy="1687636"/>
          </a:xfrm>
          <a:custGeom>
            <a:avLst/>
            <a:gdLst/>
            <a:ahLst/>
            <a:cxnLst/>
            <a:rect l="l" t="t" r="r" b="b"/>
            <a:pathLst>
              <a:path w="1863167" h="1687636">
                <a:moveTo>
                  <a:pt x="0" y="1687636"/>
                </a:moveTo>
                <a:lnTo>
                  <a:pt x="1863167" y="1687636"/>
                </a:lnTo>
                <a:lnTo>
                  <a:pt x="1863167" y="0"/>
                </a:lnTo>
                <a:lnTo>
                  <a:pt x="0" y="0"/>
                </a:lnTo>
                <a:lnTo>
                  <a:pt x="0" y="1687636"/>
                </a:lnTo>
                <a:close/>
              </a:path>
            </a:pathLst>
          </a:custGeom>
          <a:blipFill>
            <a:blip r:embed="rId16">
              <a:extLst>
                <a:ext uri="{96DAC541-7B7A-43D3-8B79-37D633B846F1}">
                  <asvg:svgBlip xmlns:asvg="http://schemas.microsoft.com/office/drawing/2016/SVG/main" r:embed="rId17"/>
                </a:ext>
              </a:extLst>
            </a:blip>
            <a:stretch>
              <a:fillRect l="-64961"/>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D2B6"/>
        </a:solidFill>
        <a:effectLst/>
      </p:bgPr>
    </p:bg>
    <p:spTree>
      <p:nvGrpSpPr>
        <p:cNvPr id="1" name=""/>
        <p:cNvGrpSpPr/>
        <p:nvPr/>
      </p:nvGrpSpPr>
      <p:grpSpPr>
        <a:xfrm>
          <a:off x="0" y="0"/>
          <a:ext cx="0" cy="0"/>
          <a:chOff x="0" y="0"/>
          <a:chExt cx="0" cy="0"/>
        </a:xfrm>
      </p:grpSpPr>
      <p:sp>
        <p:nvSpPr>
          <p:cNvPr id="2" name="Freeform 2"/>
          <p:cNvSpPr/>
          <p:nvPr/>
        </p:nvSpPr>
        <p:spPr>
          <a:xfrm>
            <a:off x="7162800" y="0"/>
            <a:ext cx="9829800" cy="10287000"/>
          </a:xfrm>
          <a:custGeom>
            <a:avLst/>
            <a:gdLst/>
            <a:ahLst/>
            <a:cxnLst/>
            <a:rect l="l" t="t" r="r" b="b"/>
            <a:pathLst>
              <a:path w="8048968" h="10287000">
                <a:moveTo>
                  <a:pt x="0" y="0"/>
                </a:moveTo>
                <a:lnTo>
                  <a:pt x="8048968" y="0"/>
                </a:lnTo>
                <a:lnTo>
                  <a:pt x="8048968" y="10287000"/>
                </a:lnTo>
                <a:lnTo>
                  <a:pt x="0" y="10287000"/>
                </a:lnTo>
                <a:lnTo>
                  <a:pt x="0" y="0"/>
                </a:lnTo>
                <a:close/>
              </a:path>
            </a:pathLst>
          </a:custGeom>
          <a:blipFill>
            <a:blip r:embed="rId2"/>
            <a:stretch>
              <a:fillRect l="-3777" t="-2811" r="-2060" b="-5498"/>
            </a:stretch>
          </a:blipFill>
        </p:spPr>
      </p:sp>
      <p:sp>
        <p:nvSpPr>
          <p:cNvPr id="3" name="TextBox 3"/>
          <p:cNvSpPr txBox="1"/>
          <p:nvPr/>
        </p:nvSpPr>
        <p:spPr>
          <a:xfrm>
            <a:off x="1028700" y="4614421"/>
            <a:ext cx="6434294" cy="953383"/>
          </a:xfrm>
          <a:prstGeom prst="rect">
            <a:avLst/>
          </a:prstGeom>
        </p:spPr>
        <p:txBody>
          <a:bodyPr lIns="0" tIns="0" rIns="0" bIns="0" rtlCol="0" anchor="t">
            <a:spAutoFit/>
          </a:bodyPr>
          <a:lstStyle/>
          <a:p>
            <a:pPr algn="ctr">
              <a:lnSpc>
                <a:spcPts val="7802"/>
              </a:lnSpc>
            </a:pPr>
            <a:r>
              <a:rPr lang="en-US" sz="5573" b="1">
                <a:solidFill>
                  <a:srgbClr val="000000"/>
                </a:solidFill>
                <a:latin typeface="Canva Sans Bold"/>
                <a:ea typeface="Canva Sans Bold"/>
                <a:cs typeface="Canva Sans Bold"/>
                <a:sym typeface="Canva Sans Bold"/>
              </a:rPr>
              <a:t>mind mapping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2E3EE"/>
        </a:solidFill>
        <a:effectLst/>
      </p:bgPr>
    </p:bg>
    <p:spTree>
      <p:nvGrpSpPr>
        <p:cNvPr id="1" name=""/>
        <p:cNvGrpSpPr/>
        <p:nvPr/>
      </p:nvGrpSpPr>
      <p:grpSpPr>
        <a:xfrm>
          <a:off x="0" y="0"/>
          <a:ext cx="0" cy="0"/>
          <a:chOff x="0" y="0"/>
          <a:chExt cx="0" cy="0"/>
        </a:xfrm>
      </p:grpSpPr>
      <p:sp>
        <p:nvSpPr>
          <p:cNvPr id="2" name="Freeform 2"/>
          <p:cNvSpPr/>
          <p:nvPr/>
        </p:nvSpPr>
        <p:spPr>
          <a:xfrm>
            <a:off x="169200" y="5606964"/>
            <a:ext cx="4416784" cy="4680036"/>
          </a:xfrm>
          <a:custGeom>
            <a:avLst/>
            <a:gdLst/>
            <a:ahLst/>
            <a:cxnLst/>
            <a:rect l="l" t="t" r="r" b="b"/>
            <a:pathLst>
              <a:path w="4416784" h="4680036">
                <a:moveTo>
                  <a:pt x="0" y="0"/>
                </a:moveTo>
                <a:lnTo>
                  <a:pt x="4416784" y="0"/>
                </a:lnTo>
                <a:lnTo>
                  <a:pt x="4416784" y="4680036"/>
                </a:lnTo>
                <a:lnTo>
                  <a:pt x="0" y="4680036"/>
                </a:lnTo>
                <a:lnTo>
                  <a:pt x="0" y="0"/>
                </a:lnTo>
                <a:close/>
              </a:path>
            </a:pathLst>
          </a:custGeom>
          <a:blipFill>
            <a:blip r:embed="rId2"/>
            <a:stretch>
              <a:fillRect/>
            </a:stretch>
          </a:blipFill>
        </p:spPr>
      </p:sp>
      <p:sp>
        <p:nvSpPr>
          <p:cNvPr id="3" name="Freeform 3"/>
          <p:cNvSpPr/>
          <p:nvPr/>
        </p:nvSpPr>
        <p:spPr>
          <a:xfrm>
            <a:off x="1340713" y="2847305"/>
            <a:ext cx="1326141" cy="1899421"/>
          </a:xfrm>
          <a:custGeom>
            <a:avLst/>
            <a:gdLst/>
            <a:ahLst/>
            <a:cxnLst/>
            <a:rect l="l" t="t" r="r" b="b"/>
            <a:pathLst>
              <a:path w="1326141" h="1899421">
                <a:moveTo>
                  <a:pt x="0" y="0"/>
                </a:moveTo>
                <a:lnTo>
                  <a:pt x="1326141" y="0"/>
                </a:lnTo>
                <a:lnTo>
                  <a:pt x="1326141" y="1899421"/>
                </a:lnTo>
                <a:lnTo>
                  <a:pt x="0" y="1899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465192" y="5620148"/>
            <a:ext cx="11484380" cy="4548893"/>
          </a:xfrm>
          <a:prstGeom prst="rect">
            <a:avLst/>
          </a:prstGeom>
        </p:spPr>
        <p:txBody>
          <a:bodyPr lIns="0" tIns="0" rIns="0" bIns="0" rtlCol="0" anchor="t">
            <a:spAutoFit/>
          </a:bodyPr>
          <a:lstStyle/>
          <a:p>
            <a:pPr algn="ctr">
              <a:lnSpc>
                <a:spcPts val="5871"/>
              </a:lnSpc>
            </a:pPr>
            <a:r>
              <a:rPr lang="en-US" sz="4892">
                <a:solidFill>
                  <a:srgbClr val="000000"/>
                </a:solidFill>
                <a:latin typeface="Accordion Black"/>
                <a:ea typeface="Accordion Black"/>
                <a:cs typeface="Accordion Black"/>
                <a:sym typeface="Accordion Black"/>
              </a:rPr>
              <a:t>In this activity we have to find our end user which will be helpful for our project in future . After finding the end users we have to create persona on their basis of their life and how will they be helpful in our project as a end user.</a:t>
            </a:r>
          </a:p>
        </p:txBody>
      </p:sp>
      <p:sp>
        <p:nvSpPr>
          <p:cNvPr id="5" name="TextBox 5"/>
          <p:cNvSpPr txBox="1"/>
          <p:nvPr/>
        </p:nvSpPr>
        <p:spPr>
          <a:xfrm>
            <a:off x="4844334" y="291487"/>
            <a:ext cx="7380571" cy="88702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Persona construction</a:t>
            </a:r>
          </a:p>
        </p:txBody>
      </p:sp>
      <p:sp>
        <p:nvSpPr>
          <p:cNvPr id="6" name="TextBox 6"/>
          <p:cNvSpPr txBox="1"/>
          <p:nvPr/>
        </p:nvSpPr>
        <p:spPr>
          <a:xfrm>
            <a:off x="4585984" y="1575210"/>
            <a:ext cx="11847195" cy="3171516"/>
          </a:xfrm>
          <a:prstGeom prst="rect">
            <a:avLst/>
          </a:prstGeom>
        </p:spPr>
        <p:txBody>
          <a:bodyPr lIns="0" tIns="0" rIns="0" bIns="0" rtlCol="0" anchor="t">
            <a:spAutoFit/>
          </a:bodyPr>
          <a:lstStyle/>
          <a:p>
            <a:pPr algn="ctr">
              <a:lnSpc>
                <a:spcPts val="5395"/>
              </a:lnSpc>
            </a:pPr>
            <a:r>
              <a:rPr lang="en-US" sz="4496">
                <a:solidFill>
                  <a:srgbClr val="FF3131"/>
                </a:solidFill>
                <a:latin typeface="Accordion Black"/>
                <a:ea typeface="Accordion Black"/>
                <a:cs typeface="Accordion Black"/>
                <a:sym typeface="Accordion Black"/>
              </a:rPr>
              <a:t>What is persona construction?</a:t>
            </a:r>
          </a:p>
          <a:p>
            <a:pPr algn="ctr">
              <a:lnSpc>
                <a:spcPts val="4795"/>
              </a:lnSpc>
            </a:pPr>
            <a:r>
              <a:rPr lang="en-US" sz="3996">
                <a:solidFill>
                  <a:srgbClr val="000000"/>
                </a:solidFill>
                <a:latin typeface="Accordion Black"/>
                <a:ea typeface="Accordion Black"/>
                <a:cs typeface="Accordion Black"/>
                <a:sym typeface="Accordion Black"/>
              </a:rPr>
              <a:t>persona construction is the process of creating a detailed summary of a person ,that represent the different type of users , audiences product or a service you're trying to provide.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E8"/>
        </a:solidFill>
        <a:effectLst/>
      </p:bgPr>
    </p:bg>
    <p:spTree>
      <p:nvGrpSpPr>
        <p:cNvPr id="1" name=""/>
        <p:cNvGrpSpPr/>
        <p:nvPr/>
      </p:nvGrpSpPr>
      <p:grpSpPr>
        <a:xfrm>
          <a:off x="0" y="0"/>
          <a:ext cx="0" cy="0"/>
          <a:chOff x="0" y="0"/>
          <a:chExt cx="0" cy="0"/>
        </a:xfrm>
      </p:grpSpPr>
      <p:grpSp>
        <p:nvGrpSpPr>
          <p:cNvPr id="2" name="Group 2"/>
          <p:cNvGrpSpPr/>
          <p:nvPr/>
        </p:nvGrpSpPr>
        <p:grpSpPr>
          <a:xfrm>
            <a:off x="397679" y="4382345"/>
            <a:ext cx="8764577" cy="3740490"/>
            <a:chOff x="0" y="0"/>
            <a:chExt cx="13694344" cy="5844385"/>
          </a:xfrm>
        </p:grpSpPr>
        <p:sp>
          <p:nvSpPr>
            <p:cNvPr id="3" name="Freeform 3"/>
            <p:cNvSpPr/>
            <p:nvPr/>
          </p:nvSpPr>
          <p:spPr>
            <a:xfrm>
              <a:off x="0" y="0"/>
              <a:ext cx="13694344" cy="5844385"/>
            </a:xfrm>
            <a:custGeom>
              <a:avLst/>
              <a:gdLst/>
              <a:ahLst/>
              <a:cxnLst/>
              <a:rect l="l" t="t" r="r" b="b"/>
              <a:pathLst>
                <a:path w="13694344" h="5844385">
                  <a:moveTo>
                    <a:pt x="0" y="0"/>
                  </a:moveTo>
                  <a:lnTo>
                    <a:pt x="0" y="5844385"/>
                  </a:lnTo>
                  <a:lnTo>
                    <a:pt x="13694344" y="5844385"/>
                  </a:lnTo>
                  <a:lnTo>
                    <a:pt x="13694344" y="0"/>
                  </a:lnTo>
                  <a:lnTo>
                    <a:pt x="0" y="0"/>
                  </a:lnTo>
                  <a:close/>
                  <a:moveTo>
                    <a:pt x="13633385" y="5783425"/>
                  </a:moveTo>
                  <a:lnTo>
                    <a:pt x="59690" y="5783425"/>
                  </a:lnTo>
                  <a:lnTo>
                    <a:pt x="59690" y="59690"/>
                  </a:lnTo>
                  <a:lnTo>
                    <a:pt x="13633385" y="59690"/>
                  </a:lnTo>
                  <a:lnTo>
                    <a:pt x="13633385" y="5783425"/>
                  </a:lnTo>
                  <a:close/>
                </a:path>
              </a:pathLst>
            </a:custGeom>
            <a:solidFill>
              <a:srgbClr val="1A1D1E"/>
            </a:solidFill>
          </p:spPr>
        </p:sp>
      </p:grpSp>
      <p:grpSp>
        <p:nvGrpSpPr>
          <p:cNvPr id="4" name="Group 4"/>
          <p:cNvGrpSpPr/>
          <p:nvPr/>
        </p:nvGrpSpPr>
        <p:grpSpPr>
          <a:xfrm>
            <a:off x="397679" y="655712"/>
            <a:ext cx="8764577" cy="3512587"/>
            <a:chOff x="0" y="0"/>
            <a:chExt cx="13694344" cy="5488294"/>
          </a:xfrm>
        </p:grpSpPr>
        <p:sp>
          <p:nvSpPr>
            <p:cNvPr id="5" name="Freeform 5"/>
            <p:cNvSpPr/>
            <p:nvPr/>
          </p:nvSpPr>
          <p:spPr>
            <a:xfrm>
              <a:off x="0" y="0"/>
              <a:ext cx="13694344" cy="5488294"/>
            </a:xfrm>
            <a:custGeom>
              <a:avLst/>
              <a:gdLst/>
              <a:ahLst/>
              <a:cxnLst/>
              <a:rect l="l" t="t" r="r" b="b"/>
              <a:pathLst>
                <a:path w="13694344" h="5488294">
                  <a:moveTo>
                    <a:pt x="0" y="0"/>
                  </a:moveTo>
                  <a:lnTo>
                    <a:pt x="0" y="5488294"/>
                  </a:lnTo>
                  <a:lnTo>
                    <a:pt x="13694344" y="5488294"/>
                  </a:lnTo>
                  <a:lnTo>
                    <a:pt x="13694344" y="0"/>
                  </a:lnTo>
                  <a:lnTo>
                    <a:pt x="0" y="0"/>
                  </a:lnTo>
                  <a:close/>
                  <a:moveTo>
                    <a:pt x="13633385" y="5427334"/>
                  </a:moveTo>
                  <a:lnTo>
                    <a:pt x="59690" y="5427334"/>
                  </a:lnTo>
                  <a:lnTo>
                    <a:pt x="59690" y="59690"/>
                  </a:lnTo>
                  <a:lnTo>
                    <a:pt x="13633385" y="59690"/>
                  </a:lnTo>
                  <a:lnTo>
                    <a:pt x="13633385" y="5427334"/>
                  </a:lnTo>
                  <a:close/>
                </a:path>
              </a:pathLst>
            </a:custGeom>
            <a:solidFill>
              <a:srgbClr val="1A1D1E"/>
            </a:solidFill>
          </p:spPr>
        </p:sp>
      </p:grpSp>
      <p:grpSp>
        <p:nvGrpSpPr>
          <p:cNvPr id="6" name="Group 6"/>
          <p:cNvGrpSpPr/>
          <p:nvPr/>
        </p:nvGrpSpPr>
        <p:grpSpPr>
          <a:xfrm>
            <a:off x="9370783" y="655712"/>
            <a:ext cx="8536354" cy="2492853"/>
            <a:chOff x="0" y="0"/>
            <a:chExt cx="13337754" cy="3894996"/>
          </a:xfrm>
        </p:grpSpPr>
        <p:sp>
          <p:nvSpPr>
            <p:cNvPr id="7" name="Freeform 7"/>
            <p:cNvSpPr/>
            <p:nvPr/>
          </p:nvSpPr>
          <p:spPr>
            <a:xfrm>
              <a:off x="0" y="0"/>
              <a:ext cx="13337753" cy="3894996"/>
            </a:xfrm>
            <a:custGeom>
              <a:avLst/>
              <a:gdLst/>
              <a:ahLst/>
              <a:cxnLst/>
              <a:rect l="l" t="t" r="r" b="b"/>
              <a:pathLst>
                <a:path w="13337753" h="3894996">
                  <a:moveTo>
                    <a:pt x="0" y="0"/>
                  </a:moveTo>
                  <a:lnTo>
                    <a:pt x="0" y="3894996"/>
                  </a:lnTo>
                  <a:lnTo>
                    <a:pt x="13337753" y="3894996"/>
                  </a:lnTo>
                  <a:lnTo>
                    <a:pt x="13337753" y="0"/>
                  </a:lnTo>
                  <a:lnTo>
                    <a:pt x="0" y="0"/>
                  </a:lnTo>
                  <a:close/>
                  <a:moveTo>
                    <a:pt x="13276794" y="3834036"/>
                  </a:moveTo>
                  <a:lnTo>
                    <a:pt x="59690" y="3834036"/>
                  </a:lnTo>
                  <a:lnTo>
                    <a:pt x="59690" y="59690"/>
                  </a:lnTo>
                  <a:lnTo>
                    <a:pt x="13276794" y="59690"/>
                  </a:lnTo>
                  <a:lnTo>
                    <a:pt x="13276794" y="3834036"/>
                  </a:lnTo>
                  <a:close/>
                </a:path>
              </a:pathLst>
            </a:custGeom>
            <a:solidFill>
              <a:srgbClr val="1A1D1E"/>
            </a:solidFill>
          </p:spPr>
        </p:sp>
      </p:grpSp>
      <p:grpSp>
        <p:nvGrpSpPr>
          <p:cNvPr id="8" name="Group 8"/>
          <p:cNvGrpSpPr/>
          <p:nvPr/>
        </p:nvGrpSpPr>
        <p:grpSpPr>
          <a:xfrm>
            <a:off x="9370783" y="5889866"/>
            <a:ext cx="8536354" cy="2451525"/>
            <a:chOff x="0" y="0"/>
            <a:chExt cx="13337754" cy="3830423"/>
          </a:xfrm>
        </p:grpSpPr>
        <p:sp>
          <p:nvSpPr>
            <p:cNvPr id="9" name="Freeform 9"/>
            <p:cNvSpPr/>
            <p:nvPr/>
          </p:nvSpPr>
          <p:spPr>
            <a:xfrm>
              <a:off x="0" y="0"/>
              <a:ext cx="13337753" cy="3830422"/>
            </a:xfrm>
            <a:custGeom>
              <a:avLst/>
              <a:gdLst/>
              <a:ahLst/>
              <a:cxnLst/>
              <a:rect l="l" t="t" r="r" b="b"/>
              <a:pathLst>
                <a:path w="13337753" h="3830422">
                  <a:moveTo>
                    <a:pt x="0" y="0"/>
                  </a:moveTo>
                  <a:lnTo>
                    <a:pt x="0" y="3830422"/>
                  </a:lnTo>
                  <a:lnTo>
                    <a:pt x="13337753" y="3830422"/>
                  </a:lnTo>
                  <a:lnTo>
                    <a:pt x="13337753" y="0"/>
                  </a:lnTo>
                  <a:lnTo>
                    <a:pt x="0" y="0"/>
                  </a:lnTo>
                  <a:close/>
                  <a:moveTo>
                    <a:pt x="13276794" y="3769463"/>
                  </a:moveTo>
                  <a:lnTo>
                    <a:pt x="59690" y="3769463"/>
                  </a:lnTo>
                  <a:lnTo>
                    <a:pt x="59690" y="59690"/>
                  </a:lnTo>
                  <a:lnTo>
                    <a:pt x="13276794" y="59690"/>
                  </a:lnTo>
                  <a:lnTo>
                    <a:pt x="13276794" y="3769463"/>
                  </a:lnTo>
                  <a:close/>
                </a:path>
              </a:pathLst>
            </a:custGeom>
            <a:solidFill>
              <a:srgbClr val="1A1D1E"/>
            </a:solidFill>
          </p:spPr>
        </p:sp>
      </p:grpSp>
      <p:grpSp>
        <p:nvGrpSpPr>
          <p:cNvPr id="10" name="Group 10"/>
          <p:cNvGrpSpPr/>
          <p:nvPr/>
        </p:nvGrpSpPr>
        <p:grpSpPr>
          <a:xfrm>
            <a:off x="9371806" y="3273188"/>
            <a:ext cx="8535331" cy="2492853"/>
            <a:chOff x="0" y="0"/>
            <a:chExt cx="13336156" cy="3894996"/>
          </a:xfrm>
        </p:grpSpPr>
        <p:sp>
          <p:nvSpPr>
            <p:cNvPr id="11" name="Freeform 11"/>
            <p:cNvSpPr/>
            <p:nvPr/>
          </p:nvSpPr>
          <p:spPr>
            <a:xfrm>
              <a:off x="0" y="0"/>
              <a:ext cx="13336157" cy="3894996"/>
            </a:xfrm>
            <a:custGeom>
              <a:avLst/>
              <a:gdLst/>
              <a:ahLst/>
              <a:cxnLst/>
              <a:rect l="l" t="t" r="r" b="b"/>
              <a:pathLst>
                <a:path w="13336157" h="3894996">
                  <a:moveTo>
                    <a:pt x="0" y="0"/>
                  </a:moveTo>
                  <a:lnTo>
                    <a:pt x="0" y="3894996"/>
                  </a:lnTo>
                  <a:lnTo>
                    <a:pt x="13336157" y="3894996"/>
                  </a:lnTo>
                  <a:lnTo>
                    <a:pt x="13336157" y="0"/>
                  </a:lnTo>
                  <a:lnTo>
                    <a:pt x="0" y="0"/>
                  </a:lnTo>
                  <a:close/>
                  <a:moveTo>
                    <a:pt x="13275196" y="3834036"/>
                  </a:moveTo>
                  <a:lnTo>
                    <a:pt x="59690" y="3834036"/>
                  </a:lnTo>
                  <a:lnTo>
                    <a:pt x="59690" y="59690"/>
                  </a:lnTo>
                  <a:lnTo>
                    <a:pt x="13275196" y="59690"/>
                  </a:lnTo>
                  <a:lnTo>
                    <a:pt x="13275196" y="3834036"/>
                  </a:lnTo>
                  <a:close/>
                </a:path>
              </a:pathLst>
            </a:custGeom>
            <a:solidFill>
              <a:srgbClr val="1A1D1E"/>
            </a:solidFill>
          </p:spPr>
        </p:sp>
      </p:grpSp>
      <p:grpSp>
        <p:nvGrpSpPr>
          <p:cNvPr id="12" name="Group 12"/>
          <p:cNvGrpSpPr/>
          <p:nvPr/>
        </p:nvGrpSpPr>
        <p:grpSpPr>
          <a:xfrm>
            <a:off x="9486610" y="3281395"/>
            <a:ext cx="7543480" cy="2460737"/>
            <a:chOff x="0" y="0"/>
            <a:chExt cx="10057973" cy="3280982"/>
          </a:xfrm>
        </p:grpSpPr>
        <p:sp>
          <p:nvSpPr>
            <p:cNvPr id="13" name="TextBox 13"/>
            <p:cNvSpPr txBox="1"/>
            <p:nvPr/>
          </p:nvSpPr>
          <p:spPr>
            <a:xfrm>
              <a:off x="0" y="-28575"/>
              <a:ext cx="10057973" cy="578582"/>
            </a:xfrm>
            <a:prstGeom prst="rect">
              <a:avLst/>
            </a:prstGeom>
          </p:spPr>
          <p:txBody>
            <a:bodyPr lIns="0" tIns="0" rIns="0" bIns="0" rtlCol="0" anchor="t">
              <a:spAutoFit/>
            </a:bodyPr>
            <a:lstStyle/>
            <a:p>
              <a:pPr marL="596663" lvl="1" indent="-298331" algn="l">
                <a:lnSpc>
                  <a:spcPts val="3592"/>
                </a:lnSpc>
                <a:buFont typeface="Arial"/>
                <a:buChar char="•"/>
              </a:pPr>
              <a:r>
                <a:rPr lang="en-US" sz="2763" b="1">
                  <a:solidFill>
                    <a:srgbClr val="1A1D1E"/>
                  </a:solidFill>
                  <a:latin typeface="Aileron Bold"/>
                  <a:ea typeface="Aileron Bold"/>
                  <a:cs typeface="Aileron Bold"/>
                  <a:sym typeface="Aileron Bold"/>
                </a:rPr>
                <a:t>doubts/fears</a:t>
              </a:r>
            </a:p>
          </p:txBody>
        </p:sp>
        <p:sp>
          <p:nvSpPr>
            <p:cNvPr id="14" name="TextBox 14"/>
            <p:cNvSpPr txBox="1"/>
            <p:nvPr/>
          </p:nvSpPr>
          <p:spPr>
            <a:xfrm>
              <a:off x="0" y="767434"/>
              <a:ext cx="10057973" cy="2513548"/>
            </a:xfrm>
            <a:prstGeom prst="rect">
              <a:avLst/>
            </a:prstGeom>
          </p:spPr>
          <p:txBody>
            <a:bodyPr lIns="0" tIns="0" rIns="0" bIns="0" rtlCol="0" anchor="t">
              <a:spAutoFit/>
            </a:bodyPr>
            <a:lstStyle/>
            <a:p>
              <a:pPr marL="468433" lvl="1" indent="-234216" algn="l">
                <a:lnSpc>
                  <a:spcPts val="3037"/>
                </a:lnSpc>
                <a:buFont typeface="Arial"/>
                <a:buChar char="•"/>
              </a:pPr>
              <a:r>
                <a:rPr lang="en-US" sz="2169">
                  <a:solidFill>
                    <a:srgbClr val="1A1D1E"/>
                  </a:solidFill>
                  <a:latin typeface="Aileron"/>
                  <a:ea typeface="Aileron"/>
                  <a:cs typeface="Aileron"/>
                  <a:sym typeface="Aileron"/>
                </a:rPr>
                <a:t>Worried about knowing enough skills for job.</a:t>
              </a:r>
            </a:p>
            <a:p>
              <a:pPr marL="468433" lvl="1" indent="-234216" algn="l">
                <a:lnSpc>
                  <a:spcPts val="3037"/>
                </a:lnSpc>
                <a:buFont typeface="Arial"/>
                <a:buChar char="•"/>
              </a:pPr>
              <a:r>
                <a:rPr lang="en-US" sz="2169">
                  <a:solidFill>
                    <a:srgbClr val="1A1D1E"/>
                  </a:solidFill>
                  <a:latin typeface="Aileron"/>
                  <a:ea typeface="Aileron"/>
                  <a:cs typeface="Aileron"/>
                  <a:sym typeface="Aileron"/>
                </a:rPr>
                <a:t> Limited job opportunities in conservation Field.</a:t>
              </a:r>
            </a:p>
            <a:p>
              <a:pPr marL="468433" lvl="1" indent="-234216" algn="l">
                <a:lnSpc>
                  <a:spcPts val="3037"/>
                </a:lnSpc>
                <a:buFont typeface="Arial"/>
                <a:buChar char="•"/>
              </a:pPr>
              <a:r>
                <a:rPr lang="en-US" sz="2169">
                  <a:solidFill>
                    <a:srgbClr val="1A1D1E"/>
                  </a:solidFill>
                  <a:latin typeface="Aileron"/>
                  <a:ea typeface="Aileron"/>
                  <a:cs typeface="Aileron"/>
                  <a:sym typeface="Aileron"/>
                </a:rPr>
                <a:t>Not sure if bel she can really help Species. </a:t>
              </a:r>
            </a:p>
            <a:p>
              <a:pPr marL="468433" lvl="1" indent="-234216" algn="l">
                <a:lnSpc>
                  <a:spcPts val="3037"/>
                </a:lnSpc>
                <a:buFont typeface="Arial"/>
                <a:buChar char="•"/>
              </a:pPr>
              <a:r>
                <a:rPr lang="en-US" sz="2169">
                  <a:solidFill>
                    <a:srgbClr val="1A1D1E"/>
                  </a:solidFill>
                  <a:latin typeface="Aileron"/>
                  <a:ea typeface="Aileron"/>
                  <a:cs typeface="Aileron"/>
                  <a:sym typeface="Aileron"/>
                </a:rPr>
                <a:t>Scared of having trouble in finding information</a:t>
              </a:r>
            </a:p>
            <a:p>
              <a:pPr marL="468433" lvl="1" indent="-234216" algn="l">
                <a:lnSpc>
                  <a:spcPts val="3037"/>
                </a:lnSpc>
                <a:buFont typeface="Arial"/>
                <a:buChar char="•"/>
              </a:pPr>
              <a:r>
                <a:rPr lang="en-US" sz="2169">
                  <a:solidFill>
                    <a:srgbClr val="1A1D1E"/>
                  </a:solidFill>
                  <a:latin typeface="Aileron"/>
                  <a:ea typeface="Aileron"/>
                  <a:cs typeface="Aileron"/>
                  <a:sym typeface="Aileron"/>
                </a:rPr>
                <a:t>Worried about endangered species faced by the</a:t>
              </a:r>
            </a:p>
          </p:txBody>
        </p:sp>
      </p:grpSp>
      <p:grpSp>
        <p:nvGrpSpPr>
          <p:cNvPr id="15" name="Group 15"/>
          <p:cNvGrpSpPr/>
          <p:nvPr/>
        </p:nvGrpSpPr>
        <p:grpSpPr>
          <a:xfrm>
            <a:off x="607334" y="690288"/>
            <a:ext cx="8290780" cy="3274535"/>
            <a:chOff x="0" y="0"/>
            <a:chExt cx="11054373" cy="4366046"/>
          </a:xfrm>
        </p:grpSpPr>
        <p:sp>
          <p:nvSpPr>
            <p:cNvPr id="16" name="TextBox 16"/>
            <p:cNvSpPr txBox="1"/>
            <p:nvPr/>
          </p:nvSpPr>
          <p:spPr>
            <a:xfrm>
              <a:off x="0" y="-38100"/>
              <a:ext cx="11054373"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background</a:t>
              </a:r>
            </a:p>
          </p:txBody>
        </p:sp>
        <p:sp>
          <p:nvSpPr>
            <p:cNvPr id="17" name="TextBox 17"/>
            <p:cNvSpPr txBox="1"/>
            <p:nvPr/>
          </p:nvSpPr>
          <p:spPr>
            <a:xfrm>
              <a:off x="0" y="898354"/>
              <a:ext cx="11054373" cy="3467693"/>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 A student who wants to be a scientist to save endangered species.</a:t>
              </a:r>
            </a:p>
            <a:p>
              <a:pPr marL="539749" lvl="1" indent="-269875" algn="l">
                <a:lnSpc>
                  <a:spcPts val="3499"/>
                </a:lnSpc>
                <a:buFont typeface="Arial"/>
                <a:buChar char="•"/>
              </a:pPr>
              <a:r>
                <a:rPr lang="en-US" sz="2499">
                  <a:solidFill>
                    <a:srgbClr val="1A1D1E"/>
                  </a:solidFill>
                  <a:latin typeface="Aileron"/>
                  <a:ea typeface="Aileron"/>
                  <a:cs typeface="Aileron"/>
                  <a:sym typeface="Aileron"/>
                </a:rPr>
                <a:t> Who lived in a big town.</a:t>
              </a:r>
            </a:p>
            <a:p>
              <a:pPr marL="539749" lvl="1" indent="-269875" algn="l">
                <a:lnSpc>
                  <a:spcPts val="3499"/>
                </a:lnSpc>
                <a:buFont typeface="Arial"/>
                <a:buChar char="•"/>
              </a:pPr>
              <a:r>
                <a:rPr lang="en-US" sz="2499">
                  <a:solidFill>
                    <a:srgbClr val="1A1D1E"/>
                  </a:solidFill>
                  <a:latin typeface="Aileron"/>
                  <a:ea typeface="Aileron"/>
                  <a:cs typeface="Aileron"/>
                  <a:sym typeface="Aileron"/>
                </a:rPr>
                <a:t> Learned to love nature by going camping with</a:t>
              </a:r>
            </a:p>
            <a:p>
              <a:pPr marL="539749" lvl="1" indent="-269875" algn="l">
                <a:lnSpc>
                  <a:spcPts val="3499"/>
                </a:lnSpc>
                <a:buFont typeface="Arial"/>
                <a:buChar char="•"/>
              </a:pPr>
              <a:r>
                <a:rPr lang="en-US" sz="2499">
                  <a:solidFill>
                    <a:srgbClr val="1A1D1E"/>
                  </a:solidFill>
                  <a:latin typeface="Aileron"/>
                  <a:ea typeface="Aileron"/>
                  <a:cs typeface="Aileron"/>
                  <a:sym typeface="Aileron"/>
                </a:rPr>
                <a:t>family and learning about it in school.</a:t>
              </a:r>
            </a:p>
            <a:p>
              <a:pPr marL="539749" lvl="1" indent="-269875" algn="l">
                <a:lnSpc>
                  <a:spcPts val="3499"/>
                </a:lnSpc>
                <a:buFont typeface="Arial"/>
                <a:buChar char="•"/>
              </a:pPr>
              <a:r>
                <a:rPr lang="en-US" sz="2499">
                  <a:solidFill>
                    <a:srgbClr val="1A1D1E"/>
                  </a:solidFill>
                  <a:latin typeface="Aileron"/>
                  <a:ea typeface="Aileron"/>
                  <a:cs typeface="Aileron"/>
                  <a:sym typeface="Aileron"/>
                </a:rPr>
                <a:t> Wants to protect wildlife.</a:t>
              </a:r>
            </a:p>
          </p:txBody>
        </p:sp>
      </p:grpSp>
      <p:grpSp>
        <p:nvGrpSpPr>
          <p:cNvPr id="18" name="Group 18"/>
          <p:cNvGrpSpPr/>
          <p:nvPr/>
        </p:nvGrpSpPr>
        <p:grpSpPr>
          <a:xfrm>
            <a:off x="9602436" y="655712"/>
            <a:ext cx="7543480" cy="2398351"/>
            <a:chOff x="0" y="0"/>
            <a:chExt cx="10057973" cy="3197801"/>
          </a:xfrm>
        </p:grpSpPr>
        <p:sp>
          <p:nvSpPr>
            <p:cNvPr id="19" name="TextBox 19"/>
            <p:cNvSpPr txBox="1"/>
            <p:nvPr/>
          </p:nvSpPr>
          <p:spPr>
            <a:xfrm>
              <a:off x="0" y="-38100"/>
              <a:ext cx="10057973"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motivation</a:t>
              </a:r>
            </a:p>
          </p:txBody>
        </p:sp>
        <p:sp>
          <p:nvSpPr>
            <p:cNvPr id="20" name="TextBox 20"/>
            <p:cNvSpPr txBox="1"/>
            <p:nvPr/>
          </p:nvSpPr>
          <p:spPr>
            <a:xfrm>
              <a:off x="0" y="898354"/>
              <a:ext cx="10057973" cy="2299448"/>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Motivated by wildlife documentaries.</a:t>
              </a:r>
            </a:p>
            <a:p>
              <a:pPr marL="539749" lvl="1" indent="-269875" algn="l">
                <a:lnSpc>
                  <a:spcPts val="3499"/>
                </a:lnSpc>
                <a:buFont typeface="Arial"/>
                <a:buChar char="•"/>
              </a:pPr>
              <a:r>
                <a:rPr lang="en-US" sz="2499">
                  <a:solidFill>
                    <a:srgbClr val="1A1D1E"/>
                  </a:solidFill>
                  <a:latin typeface="Aileron"/>
                  <a:ea typeface="Aileron"/>
                  <a:cs typeface="Aileron"/>
                  <a:sym typeface="Aileron"/>
                </a:rPr>
                <a:t> passion through spending time in nature</a:t>
              </a:r>
            </a:p>
            <a:p>
              <a:pPr marL="539749" lvl="1" indent="-269875" algn="l">
                <a:lnSpc>
                  <a:spcPts val="3499"/>
                </a:lnSpc>
                <a:buFont typeface="Arial"/>
                <a:buChar char="•"/>
              </a:pPr>
              <a:r>
                <a:rPr lang="en-US" sz="2499">
                  <a:solidFill>
                    <a:srgbClr val="1A1D1E"/>
                  </a:solidFill>
                  <a:latin typeface="Aileron"/>
                  <a:ea typeface="Aileron"/>
                  <a:cs typeface="Aileron"/>
                  <a:sym typeface="Aileron"/>
                </a:rPr>
                <a:t>Encouraged by Family and friend's friends support. Inspired by renewed conservationists.</a:t>
              </a:r>
            </a:p>
          </p:txBody>
        </p:sp>
      </p:grpSp>
      <p:grpSp>
        <p:nvGrpSpPr>
          <p:cNvPr id="21" name="Group 21"/>
          <p:cNvGrpSpPr/>
          <p:nvPr/>
        </p:nvGrpSpPr>
        <p:grpSpPr>
          <a:xfrm>
            <a:off x="597809" y="4382345"/>
            <a:ext cx="8390046" cy="3712627"/>
            <a:chOff x="0" y="0"/>
            <a:chExt cx="11186728" cy="4950169"/>
          </a:xfrm>
        </p:grpSpPr>
        <p:sp>
          <p:nvSpPr>
            <p:cNvPr id="22" name="TextBox 22"/>
            <p:cNvSpPr txBox="1"/>
            <p:nvPr/>
          </p:nvSpPr>
          <p:spPr>
            <a:xfrm>
              <a:off x="0" y="-38100"/>
              <a:ext cx="11186728"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challenges faced</a:t>
              </a:r>
            </a:p>
          </p:txBody>
        </p:sp>
        <p:sp>
          <p:nvSpPr>
            <p:cNvPr id="23" name="TextBox 23"/>
            <p:cNvSpPr txBox="1"/>
            <p:nvPr/>
          </p:nvSpPr>
          <p:spPr>
            <a:xfrm>
              <a:off x="0" y="898354"/>
              <a:ext cx="11186728" cy="405181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1A1D1E"/>
                  </a:solidFill>
                  <a:latin typeface="Aileron"/>
                  <a:ea typeface="Aileron"/>
                  <a:cs typeface="Aileron"/>
                  <a:sym typeface="Aileron"/>
                </a:rPr>
                <a:t>Didn't have much experience of knowledge about how to do research. </a:t>
              </a:r>
            </a:p>
            <a:p>
              <a:pPr marL="539749" lvl="1" indent="-269875" algn="l">
                <a:lnSpc>
                  <a:spcPts val="3499"/>
                </a:lnSpc>
                <a:buFont typeface="Arial"/>
                <a:buChar char="•"/>
              </a:pPr>
              <a:r>
                <a:rPr lang="en-US" sz="2499">
                  <a:solidFill>
                    <a:srgbClr val="1A1D1E"/>
                  </a:solidFill>
                  <a:latin typeface="Aileron"/>
                  <a:ea typeface="Aileron"/>
                  <a:cs typeface="Aileron"/>
                  <a:sym typeface="Aileron"/>
                </a:rPr>
                <a:t>Balancing, coursework and research projects.</a:t>
              </a:r>
            </a:p>
            <a:p>
              <a:pPr marL="539749" lvl="1" indent="-269875" algn="l">
                <a:lnSpc>
                  <a:spcPts val="3499"/>
                </a:lnSpc>
                <a:buFont typeface="Arial"/>
                <a:buChar char="•"/>
              </a:pPr>
              <a:r>
                <a:rPr lang="en-US" sz="2499">
                  <a:solidFill>
                    <a:srgbClr val="1A1D1E"/>
                  </a:solidFill>
                  <a:latin typeface="Aileron"/>
                  <a:ea typeface="Aileron"/>
                  <a:cs typeface="Aileron"/>
                  <a:sym typeface="Aileron"/>
                </a:rPr>
                <a:t>didn't have enough money to go on research trips or meetings.</a:t>
              </a:r>
            </a:p>
            <a:p>
              <a:pPr marL="539749" lvl="1" indent="-269875" algn="l">
                <a:lnSpc>
                  <a:spcPts val="3499"/>
                </a:lnSpc>
                <a:buFont typeface="Arial"/>
                <a:buChar char="•"/>
              </a:pPr>
              <a:r>
                <a:rPr lang="en-US" sz="2499">
                  <a:solidFill>
                    <a:srgbClr val="1A1D1E"/>
                  </a:solidFill>
                  <a:latin typeface="Aileron"/>
                  <a:ea typeface="Aileron"/>
                  <a:cs typeface="Aileron"/>
                  <a:sym typeface="Aileron"/>
                </a:rPr>
                <a:t> Couldn't find a good teacher to help them.</a:t>
              </a:r>
            </a:p>
            <a:p>
              <a:pPr marL="539749" lvl="1" indent="-269875" algn="l">
                <a:lnSpc>
                  <a:spcPts val="3499"/>
                </a:lnSpc>
                <a:buFont typeface="Arial"/>
                <a:buChar char="•"/>
              </a:pPr>
              <a:r>
                <a:rPr lang="en-US" sz="2499">
                  <a:solidFill>
                    <a:srgbClr val="1A1D1E"/>
                  </a:solidFill>
                  <a:latin typeface="Aileron"/>
                  <a:ea typeface="Aileron"/>
                  <a:cs typeface="Aileron"/>
                  <a:sym typeface="Aileron"/>
                </a:rPr>
                <a:t>Struggles with applying theoretical</a:t>
              </a:r>
            </a:p>
          </p:txBody>
        </p:sp>
      </p:grpSp>
      <p:grpSp>
        <p:nvGrpSpPr>
          <p:cNvPr id="24" name="Group 24"/>
          <p:cNvGrpSpPr/>
          <p:nvPr/>
        </p:nvGrpSpPr>
        <p:grpSpPr>
          <a:xfrm>
            <a:off x="9486610" y="5843578"/>
            <a:ext cx="8420527" cy="2544101"/>
            <a:chOff x="0" y="0"/>
            <a:chExt cx="11227370" cy="3392135"/>
          </a:xfrm>
        </p:grpSpPr>
        <p:sp>
          <p:nvSpPr>
            <p:cNvPr id="25" name="TextBox 25"/>
            <p:cNvSpPr txBox="1"/>
            <p:nvPr/>
          </p:nvSpPr>
          <p:spPr>
            <a:xfrm>
              <a:off x="0" y="-28575"/>
              <a:ext cx="11227370" cy="555988"/>
            </a:xfrm>
            <a:prstGeom prst="rect">
              <a:avLst/>
            </a:prstGeom>
          </p:spPr>
          <p:txBody>
            <a:bodyPr lIns="0" tIns="0" rIns="0" bIns="0" rtlCol="0" anchor="t">
              <a:spAutoFit/>
            </a:bodyPr>
            <a:lstStyle/>
            <a:p>
              <a:pPr marL="561342" lvl="1" indent="-280671" algn="l">
                <a:lnSpc>
                  <a:spcPts val="3380"/>
                </a:lnSpc>
                <a:buFont typeface="Arial"/>
                <a:buChar char="•"/>
              </a:pPr>
              <a:r>
                <a:rPr lang="en-US" sz="2600" b="1">
                  <a:solidFill>
                    <a:srgbClr val="1A1D1E"/>
                  </a:solidFill>
                  <a:latin typeface="Aileron Bold"/>
                  <a:ea typeface="Aileron Bold"/>
                  <a:cs typeface="Aileron Bold"/>
                  <a:sym typeface="Aileron Bold"/>
                </a:rPr>
                <a:t>aspiration</a:t>
              </a:r>
            </a:p>
          </p:txBody>
        </p:sp>
        <p:sp>
          <p:nvSpPr>
            <p:cNvPr id="26" name="TextBox 26"/>
            <p:cNvSpPr txBox="1"/>
            <p:nvPr/>
          </p:nvSpPr>
          <p:spPr>
            <a:xfrm>
              <a:off x="0" y="825728"/>
              <a:ext cx="11227370" cy="2566407"/>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1A1D1E"/>
                  </a:solidFill>
                  <a:latin typeface="Aileron"/>
                  <a:ea typeface="Aileron"/>
                  <a:cs typeface="Aileron"/>
                  <a:sym typeface="Aileron"/>
                </a:rPr>
                <a:t>contribute to significant conservation projects know more about species in danger and how to protect them</a:t>
              </a:r>
            </a:p>
            <a:p>
              <a:pPr marL="474979" lvl="1" indent="-237490" algn="l">
                <a:lnSpc>
                  <a:spcPts val="3079"/>
                </a:lnSpc>
                <a:buFont typeface="Arial"/>
                <a:buChar char="•"/>
              </a:pPr>
              <a:r>
                <a:rPr lang="en-US" sz="2199">
                  <a:solidFill>
                    <a:srgbClr val="1A1D1E"/>
                  </a:solidFill>
                  <a:latin typeface="Aileron"/>
                  <a:ea typeface="Aileron"/>
                  <a:cs typeface="Aileron"/>
                  <a:sym typeface="Aileron"/>
                </a:rPr>
                <a:t>Build a strong professional network. </a:t>
              </a:r>
            </a:p>
            <a:p>
              <a:pPr marL="474979" lvl="1" indent="-237490" algn="l">
                <a:lnSpc>
                  <a:spcPts val="3079"/>
                </a:lnSpc>
                <a:buFont typeface="Arial"/>
                <a:buChar char="•"/>
              </a:pPr>
              <a:r>
                <a:rPr lang="en-US" sz="2199">
                  <a:solidFill>
                    <a:srgbClr val="1A1D1E"/>
                  </a:solidFill>
                  <a:latin typeface="Aileron"/>
                  <a:ea typeface="Aileron"/>
                  <a:cs typeface="Aileron"/>
                  <a:sym typeface="Aileron"/>
                </a:rPr>
                <a:t>Expand knowledge about endangered species Work as a conservation.</a:t>
              </a:r>
            </a:p>
          </p:txBody>
        </p:sp>
      </p:grpSp>
      <p:sp>
        <p:nvSpPr>
          <p:cNvPr id="27" name="TextBox 27"/>
          <p:cNvSpPr txBox="1"/>
          <p:nvPr/>
        </p:nvSpPr>
        <p:spPr>
          <a:xfrm>
            <a:off x="6253087" y="-92084"/>
            <a:ext cx="4301180" cy="747796"/>
          </a:xfrm>
          <a:prstGeom prst="rect">
            <a:avLst/>
          </a:prstGeom>
        </p:spPr>
        <p:txBody>
          <a:bodyPr lIns="0" tIns="0" rIns="0" bIns="0" rtlCol="0" anchor="t">
            <a:spAutoFit/>
          </a:bodyPr>
          <a:lstStyle/>
          <a:p>
            <a:pPr algn="ctr">
              <a:lnSpc>
                <a:spcPts val="6029"/>
              </a:lnSpc>
              <a:spcBef>
                <a:spcPct val="0"/>
              </a:spcBef>
            </a:pPr>
            <a:r>
              <a:rPr lang="en-US" sz="4306" b="1">
                <a:solidFill>
                  <a:srgbClr val="1A1D1E"/>
                </a:solidFill>
                <a:latin typeface="Aileron Bold"/>
                <a:ea typeface="Aileron Bold"/>
                <a:cs typeface="Aileron Bold"/>
                <a:sym typeface="Aileron Bold"/>
              </a:rPr>
              <a:t>Persona</a:t>
            </a:r>
          </a:p>
        </p:txBody>
      </p:sp>
      <p:grpSp>
        <p:nvGrpSpPr>
          <p:cNvPr id="28" name="Group 28"/>
          <p:cNvGrpSpPr/>
          <p:nvPr/>
        </p:nvGrpSpPr>
        <p:grpSpPr>
          <a:xfrm>
            <a:off x="397679" y="8411442"/>
            <a:ext cx="17509458" cy="1875558"/>
            <a:chOff x="0" y="0"/>
            <a:chExt cx="27357915" cy="2930493"/>
          </a:xfrm>
        </p:grpSpPr>
        <p:sp>
          <p:nvSpPr>
            <p:cNvPr id="29" name="Freeform 29"/>
            <p:cNvSpPr/>
            <p:nvPr/>
          </p:nvSpPr>
          <p:spPr>
            <a:xfrm>
              <a:off x="0" y="0"/>
              <a:ext cx="27357915" cy="2930493"/>
            </a:xfrm>
            <a:custGeom>
              <a:avLst/>
              <a:gdLst/>
              <a:ahLst/>
              <a:cxnLst/>
              <a:rect l="l" t="t" r="r" b="b"/>
              <a:pathLst>
                <a:path w="27357915" h="2930493">
                  <a:moveTo>
                    <a:pt x="0" y="0"/>
                  </a:moveTo>
                  <a:lnTo>
                    <a:pt x="0" y="2930493"/>
                  </a:lnTo>
                  <a:lnTo>
                    <a:pt x="27357915" y="2930493"/>
                  </a:lnTo>
                  <a:lnTo>
                    <a:pt x="27357915" y="0"/>
                  </a:lnTo>
                  <a:lnTo>
                    <a:pt x="0" y="0"/>
                  </a:lnTo>
                  <a:close/>
                  <a:moveTo>
                    <a:pt x="27296954" y="2869533"/>
                  </a:moveTo>
                  <a:lnTo>
                    <a:pt x="59690" y="2869533"/>
                  </a:lnTo>
                  <a:lnTo>
                    <a:pt x="59690" y="59690"/>
                  </a:lnTo>
                  <a:lnTo>
                    <a:pt x="27296954" y="59690"/>
                  </a:lnTo>
                  <a:lnTo>
                    <a:pt x="27296954" y="2869533"/>
                  </a:lnTo>
                  <a:close/>
                </a:path>
              </a:pathLst>
            </a:custGeom>
            <a:solidFill>
              <a:srgbClr val="1A1D1E"/>
            </a:solidFill>
          </p:spPr>
        </p:sp>
      </p:grpSp>
      <p:grpSp>
        <p:nvGrpSpPr>
          <p:cNvPr id="30" name="Group 30"/>
          <p:cNvGrpSpPr/>
          <p:nvPr/>
        </p:nvGrpSpPr>
        <p:grpSpPr>
          <a:xfrm>
            <a:off x="651052" y="8425780"/>
            <a:ext cx="16608248" cy="1745504"/>
            <a:chOff x="0" y="0"/>
            <a:chExt cx="22144331" cy="2327338"/>
          </a:xfrm>
        </p:grpSpPr>
        <p:sp>
          <p:nvSpPr>
            <p:cNvPr id="31" name="TextBox 31"/>
            <p:cNvSpPr txBox="1"/>
            <p:nvPr/>
          </p:nvSpPr>
          <p:spPr>
            <a:xfrm>
              <a:off x="0" y="-28575"/>
              <a:ext cx="22144331" cy="532318"/>
            </a:xfrm>
            <a:prstGeom prst="rect">
              <a:avLst/>
            </a:prstGeom>
          </p:spPr>
          <p:txBody>
            <a:bodyPr lIns="0" tIns="0" rIns="0" bIns="0" rtlCol="0" anchor="t">
              <a:spAutoFit/>
            </a:bodyPr>
            <a:lstStyle/>
            <a:p>
              <a:pPr marL="0" lvl="0" indent="0" algn="l">
                <a:lnSpc>
                  <a:spcPts val="3250"/>
                </a:lnSpc>
                <a:spcBef>
                  <a:spcPct val="0"/>
                </a:spcBef>
              </a:pPr>
              <a:r>
                <a:rPr lang="en-US" sz="2500" b="1">
                  <a:solidFill>
                    <a:srgbClr val="1A1D1E"/>
                  </a:solidFill>
                  <a:latin typeface="Aileron Bold"/>
                  <a:ea typeface="Aileron Bold"/>
                  <a:cs typeface="Aileron Bold"/>
                  <a:sym typeface="Aileron Bold"/>
                </a:rPr>
                <a:t>construct a story while explaining the persona to your peers and document the insights </a:t>
              </a:r>
            </a:p>
          </p:txBody>
        </p:sp>
        <p:sp>
          <p:nvSpPr>
            <p:cNvPr id="32" name="TextBox 32"/>
            <p:cNvSpPr txBox="1"/>
            <p:nvPr/>
          </p:nvSpPr>
          <p:spPr>
            <a:xfrm>
              <a:off x="0" y="802057"/>
              <a:ext cx="22144331" cy="1525281"/>
            </a:xfrm>
            <a:prstGeom prst="rect">
              <a:avLst/>
            </a:prstGeom>
          </p:spPr>
          <p:txBody>
            <a:bodyPr lIns="0" tIns="0" rIns="0" bIns="0" rtlCol="0" anchor="t">
              <a:spAutoFit/>
            </a:bodyPr>
            <a:lstStyle/>
            <a:p>
              <a:pPr algn="l">
                <a:lnSpc>
                  <a:spcPts val="3080"/>
                </a:lnSpc>
              </a:pPr>
              <a:r>
                <a:rPr lang="en-US" sz="2200">
                  <a:solidFill>
                    <a:srgbClr val="1A1D1E"/>
                  </a:solidFill>
                  <a:latin typeface="Aileron"/>
                  <a:ea typeface="Aileron"/>
                  <a:cs typeface="Aileron"/>
                  <a:sym typeface="Aileron"/>
                </a:rPr>
                <a:t>Ria is a student who wants to save animals and plants. She grew up in a big city but loves nature. She's learning to be a scientist who protects endangered species. She wants to work with animals and plants in the real world but is worried about finding a job and having enough knowledge. She hopes to help save lots of animals and plants.</a:t>
              </a:r>
            </a:p>
          </p:txBody>
        </p:sp>
      </p:grpSp>
      <p:sp>
        <p:nvSpPr>
          <p:cNvPr id="33" name="TextBox 33"/>
          <p:cNvSpPr txBox="1"/>
          <p:nvPr/>
        </p:nvSpPr>
        <p:spPr>
          <a:xfrm>
            <a:off x="9602436" y="27517"/>
            <a:ext cx="4229220" cy="628196"/>
          </a:xfrm>
          <a:prstGeom prst="rect">
            <a:avLst/>
          </a:prstGeom>
        </p:spPr>
        <p:txBody>
          <a:bodyPr lIns="0" tIns="0" rIns="0" bIns="0" rtlCol="0" anchor="t">
            <a:spAutoFit/>
          </a:bodyPr>
          <a:lstStyle/>
          <a:p>
            <a:pPr algn="ctr">
              <a:lnSpc>
                <a:spcPts val="5162"/>
              </a:lnSpc>
            </a:pPr>
            <a:r>
              <a:rPr lang="en-US" sz="3687" b="1">
                <a:solidFill>
                  <a:srgbClr val="1A1D1E"/>
                </a:solidFill>
                <a:latin typeface="Canva Sans Bold"/>
                <a:ea typeface="Canva Sans Bold"/>
                <a:cs typeface="Canva Sans Bold"/>
                <a:sym typeface="Canva Sans Bold"/>
              </a:rPr>
              <a:t>(research student)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E8"/>
        </a:solidFill>
        <a:effectLst/>
      </p:bgPr>
    </p:bg>
    <p:spTree>
      <p:nvGrpSpPr>
        <p:cNvPr id="1" name=""/>
        <p:cNvGrpSpPr/>
        <p:nvPr/>
      </p:nvGrpSpPr>
      <p:grpSpPr>
        <a:xfrm>
          <a:off x="0" y="0"/>
          <a:ext cx="0" cy="0"/>
          <a:chOff x="0" y="0"/>
          <a:chExt cx="0" cy="0"/>
        </a:xfrm>
      </p:grpSpPr>
      <p:grpSp>
        <p:nvGrpSpPr>
          <p:cNvPr id="2" name="Group 2"/>
          <p:cNvGrpSpPr/>
          <p:nvPr/>
        </p:nvGrpSpPr>
        <p:grpSpPr>
          <a:xfrm>
            <a:off x="255501" y="4382345"/>
            <a:ext cx="8906755" cy="3740490"/>
            <a:chOff x="0" y="0"/>
            <a:chExt cx="13916493" cy="5844385"/>
          </a:xfrm>
        </p:grpSpPr>
        <p:sp>
          <p:nvSpPr>
            <p:cNvPr id="3" name="Freeform 3"/>
            <p:cNvSpPr/>
            <p:nvPr/>
          </p:nvSpPr>
          <p:spPr>
            <a:xfrm>
              <a:off x="0" y="0"/>
              <a:ext cx="13916493" cy="5844385"/>
            </a:xfrm>
            <a:custGeom>
              <a:avLst/>
              <a:gdLst/>
              <a:ahLst/>
              <a:cxnLst/>
              <a:rect l="l" t="t" r="r" b="b"/>
              <a:pathLst>
                <a:path w="13916493" h="5844385">
                  <a:moveTo>
                    <a:pt x="0" y="0"/>
                  </a:moveTo>
                  <a:lnTo>
                    <a:pt x="0" y="5844385"/>
                  </a:lnTo>
                  <a:lnTo>
                    <a:pt x="13916493" y="5844385"/>
                  </a:lnTo>
                  <a:lnTo>
                    <a:pt x="13916493" y="0"/>
                  </a:lnTo>
                  <a:lnTo>
                    <a:pt x="0" y="0"/>
                  </a:lnTo>
                  <a:close/>
                  <a:moveTo>
                    <a:pt x="13855533" y="5783425"/>
                  </a:moveTo>
                  <a:lnTo>
                    <a:pt x="59690" y="5783425"/>
                  </a:lnTo>
                  <a:lnTo>
                    <a:pt x="59690" y="59690"/>
                  </a:lnTo>
                  <a:lnTo>
                    <a:pt x="13855533" y="59690"/>
                  </a:lnTo>
                  <a:lnTo>
                    <a:pt x="13855533" y="5783425"/>
                  </a:lnTo>
                  <a:close/>
                </a:path>
              </a:pathLst>
            </a:custGeom>
            <a:solidFill>
              <a:srgbClr val="1A1D1E"/>
            </a:solidFill>
          </p:spPr>
        </p:sp>
      </p:grpSp>
      <p:grpSp>
        <p:nvGrpSpPr>
          <p:cNvPr id="4" name="Group 4"/>
          <p:cNvGrpSpPr/>
          <p:nvPr/>
        </p:nvGrpSpPr>
        <p:grpSpPr>
          <a:xfrm>
            <a:off x="255501" y="655712"/>
            <a:ext cx="8906755" cy="3512587"/>
            <a:chOff x="0" y="0"/>
            <a:chExt cx="13916493" cy="5488294"/>
          </a:xfrm>
        </p:grpSpPr>
        <p:sp>
          <p:nvSpPr>
            <p:cNvPr id="5" name="Freeform 5"/>
            <p:cNvSpPr/>
            <p:nvPr/>
          </p:nvSpPr>
          <p:spPr>
            <a:xfrm>
              <a:off x="0" y="0"/>
              <a:ext cx="13916493" cy="5488294"/>
            </a:xfrm>
            <a:custGeom>
              <a:avLst/>
              <a:gdLst/>
              <a:ahLst/>
              <a:cxnLst/>
              <a:rect l="l" t="t" r="r" b="b"/>
              <a:pathLst>
                <a:path w="13916493" h="5488294">
                  <a:moveTo>
                    <a:pt x="0" y="0"/>
                  </a:moveTo>
                  <a:lnTo>
                    <a:pt x="0" y="5488294"/>
                  </a:lnTo>
                  <a:lnTo>
                    <a:pt x="13916493" y="5488294"/>
                  </a:lnTo>
                  <a:lnTo>
                    <a:pt x="13916493" y="0"/>
                  </a:lnTo>
                  <a:lnTo>
                    <a:pt x="0" y="0"/>
                  </a:lnTo>
                  <a:close/>
                  <a:moveTo>
                    <a:pt x="13855533" y="5427334"/>
                  </a:moveTo>
                  <a:lnTo>
                    <a:pt x="59690" y="5427334"/>
                  </a:lnTo>
                  <a:lnTo>
                    <a:pt x="59690" y="59690"/>
                  </a:lnTo>
                  <a:lnTo>
                    <a:pt x="13855533" y="59690"/>
                  </a:lnTo>
                  <a:lnTo>
                    <a:pt x="13855533" y="5427334"/>
                  </a:lnTo>
                  <a:close/>
                </a:path>
              </a:pathLst>
            </a:custGeom>
            <a:solidFill>
              <a:srgbClr val="1A1D1E"/>
            </a:solidFill>
          </p:spPr>
        </p:sp>
      </p:grpSp>
      <p:grpSp>
        <p:nvGrpSpPr>
          <p:cNvPr id="6" name="Group 6"/>
          <p:cNvGrpSpPr/>
          <p:nvPr/>
        </p:nvGrpSpPr>
        <p:grpSpPr>
          <a:xfrm>
            <a:off x="9370783" y="655712"/>
            <a:ext cx="8683840" cy="2492853"/>
            <a:chOff x="0" y="0"/>
            <a:chExt cx="13568196" cy="3894996"/>
          </a:xfrm>
        </p:grpSpPr>
        <p:sp>
          <p:nvSpPr>
            <p:cNvPr id="7" name="Freeform 7"/>
            <p:cNvSpPr/>
            <p:nvPr/>
          </p:nvSpPr>
          <p:spPr>
            <a:xfrm>
              <a:off x="0" y="0"/>
              <a:ext cx="13568197" cy="3894996"/>
            </a:xfrm>
            <a:custGeom>
              <a:avLst/>
              <a:gdLst/>
              <a:ahLst/>
              <a:cxnLst/>
              <a:rect l="l" t="t" r="r" b="b"/>
              <a:pathLst>
                <a:path w="13568197" h="3894996">
                  <a:moveTo>
                    <a:pt x="0" y="0"/>
                  </a:moveTo>
                  <a:lnTo>
                    <a:pt x="0" y="3894996"/>
                  </a:lnTo>
                  <a:lnTo>
                    <a:pt x="13568197" y="3894996"/>
                  </a:lnTo>
                  <a:lnTo>
                    <a:pt x="13568197" y="0"/>
                  </a:lnTo>
                  <a:lnTo>
                    <a:pt x="0" y="0"/>
                  </a:lnTo>
                  <a:close/>
                  <a:moveTo>
                    <a:pt x="13507236" y="3834036"/>
                  </a:moveTo>
                  <a:lnTo>
                    <a:pt x="59690" y="3834036"/>
                  </a:lnTo>
                  <a:lnTo>
                    <a:pt x="59690" y="59690"/>
                  </a:lnTo>
                  <a:lnTo>
                    <a:pt x="13507236" y="59690"/>
                  </a:lnTo>
                  <a:lnTo>
                    <a:pt x="13507236" y="3834036"/>
                  </a:lnTo>
                  <a:close/>
                </a:path>
              </a:pathLst>
            </a:custGeom>
            <a:solidFill>
              <a:srgbClr val="1A1D1E"/>
            </a:solidFill>
          </p:spPr>
        </p:sp>
      </p:grpSp>
      <p:grpSp>
        <p:nvGrpSpPr>
          <p:cNvPr id="8" name="Group 8"/>
          <p:cNvGrpSpPr/>
          <p:nvPr/>
        </p:nvGrpSpPr>
        <p:grpSpPr>
          <a:xfrm>
            <a:off x="9370783" y="5976423"/>
            <a:ext cx="8683840" cy="2146412"/>
            <a:chOff x="0" y="0"/>
            <a:chExt cx="13568196" cy="3353694"/>
          </a:xfrm>
        </p:grpSpPr>
        <p:sp>
          <p:nvSpPr>
            <p:cNvPr id="9" name="Freeform 9"/>
            <p:cNvSpPr/>
            <p:nvPr/>
          </p:nvSpPr>
          <p:spPr>
            <a:xfrm>
              <a:off x="0" y="0"/>
              <a:ext cx="13568197" cy="3353694"/>
            </a:xfrm>
            <a:custGeom>
              <a:avLst/>
              <a:gdLst/>
              <a:ahLst/>
              <a:cxnLst/>
              <a:rect l="l" t="t" r="r" b="b"/>
              <a:pathLst>
                <a:path w="13568197" h="3353694">
                  <a:moveTo>
                    <a:pt x="0" y="0"/>
                  </a:moveTo>
                  <a:lnTo>
                    <a:pt x="0" y="3353694"/>
                  </a:lnTo>
                  <a:lnTo>
                    <a:pt x="13568197" y="3353694"/>
                  </a:lnTo>
                  <a:lnTo>
                    <a:pt x="13568197" y="0"/>
                  </a:lnTo>
                  <a:lnTo>
                    <a:pt x="0" y="0"/>
                  </a:lnTo>
                  <a:close/>
                  <a:moveTo>
                    <a:pt x="13507236" y="3292734"/>
                  </a:moveTo>
                  <a:lnTo>
                    <a:pt x="59690" y="3292734"/>
                  </a:lnTo>
                  <a:lnTo>
                    <a:pt x="59690" y="59690"/>
                  </a:lnTo>
                  <a:lnTo>
                    <a:pt x="13507236" y="59690"/>
                  </a:lnTo>
                  <a:lnTo>
                    <a:pt x="13507236" y="3292734"/>
                  </a:lnTo>
                  <a:close/>
                </a:path>
              </a:pathLst>
            </a:custGeom>
            <a:solidFill>
              <a:srgbClr val="1A1D1E"/>
            </a:solidFill>
          </p:spPr>
        </p:sp>
      </p:grpSp>
      <p:grpSp>
        <p:nvGrpSpPr>
          <p:cNvPr id="10" name="Group 10"/>
          <p:cNvGrpSpPr/>
          <p:nvPr/>
        </p:nvGrpSpPr>
        <p:grpSpPr>
          <a:xfrm>
            <a:off x="9371806" y="3273188"/>
            <a:ext cx="8682818" cy="2492853"/>
            <a:chOff x="0" y="0"/>
            <a:chExt cx="13566598" cy="3894996"/>
          </a:xfrm>
        </p:grpSpPr>
        <p:sp>
          <p:nvSpPr>
            <p:cNvPr id="11" name="Freeform 11"/>
            <p:cNvSpPr/>
            <p:nvPr/>
          </p:nvSpPr>
          <p:spPr>
            <a:xfrm>
              <a:off x="0" y="0"/>
              <a:ext cx="13566598" cy="3894996"/>
            </a:xfrm>
            <a:custGeom>
              <a:avLst/>
              <a:gdLst/>
              <a:ahLst/>
              <a:cxnLst/>
              <a:rect l="l" t="t" r="r" b="b"/>
              <a:pathLst>
                <a:path w="13566598" h="3894996">
                  <a:moveTo>
                    <a:pt x="0" y="0"/>
                  </a:moveTo>
                  <a:lnTo>
                    <a:pt x="0" y="3894996"/>
                  </a:lnTo>
                  <a:lnTo>
                    <a:pt x="13566598" y="3894996"/>
                  </a:lnTo>
                  <a:lnTo>
                    <a:pt x="13566598" y="0"/>
                  </a:lnTo>
                  <a:lnTo>
                    <a:pt x="0" y="0"/>
                  </a:lnTo>
                  <a:close/>
                  <a:moveTo>
                    <a:pt x="13505638" y="3834036"/>
                  </a:moveTo>
                  <a:lnTo>
                    <a:pt x="59690" y="3834036"/>
                  </a:lnTo>
                  <a:lnTo>
                    <a:pt x="59690" y="59690"/>
                  </a:lnTo>
                  <a:lnTo>
                    <a:pt x="13505638" y="59690"/>
                  </a:lnTo>
                  <a:lnTo>
                    <a:pt x="13505638" y="3834036"/>
                  </a:lnTo>
                  <a:close/>
                </a:path>
              </a:pathLst>
            </a:custGeom>
            <a:solidFill>
              <a:srgbClr val="1A1D1E"/>
            </a:solidFill>
          </p:spPr>
        </p:sp>
      </p:grpSp>
      <p:grpSp>
        <p:nvGrpSpPr>
          <p:cNvPr id="12" name="Group 12"/>
          <p:cNvGrpSpPr/>
          <p:nvPr/>
        </p:nvGrpSpPr>
        <p:grpSpPr>
          <a:xfrm>
            <a:off x="9370783" y="3407144"/>
            <a:ext cx="8575253" cy="2251246"/>
            <a:chOff x="0" y="0"/>
            <a:chExt cx="11433670" cy="3001661"/>
          </a:xfrm>
        </p:grpSpPr>
        <p:sp>
          <p:nvSpPr>
            <p:cNvPr id="13" name="TextBox 13"/>
            <p:cNvSpPr txBox="1"/>
            <p:nvPr/>
          </p:nvSpPr>
          <p:spPr>
            <a:xfrm>
              <a:off x="0" y="-38100"/>
              <a:ext cx="11433670"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Doubts/fears</a:t>
              </a:r>
            </a:p>
          </p:txBody>
        </p:sp>
        <p:sp>
          <p:nvSpPr>
            <p:cNvPr id="14" name="TextBox 14"/>
            <p:cNvSpPr txBox="1"/>
            <p:nvPr/>
          </p:nvSpPr>
          <p:spPr>
            <a:xfrm>
              <a:off x="0" y="898354"/>
              <a:ext cx="11433670" cy="2103308"/>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1A1D1E"/>
                  </a:solidFill>
                  <a:latin typeface="Aileron"/>
                  <a:ea typeface="Aileron"/>
                  <a:cs typeface="Aileron"/>
                  <a:sym typeface="Aileron"/>
                </a:rPr>
                <a:t>  Uncertainty about the benefits of conservation efforts.</a:t>
              </a:r>
            </a:p>
            <a:p>
              <a:pPr marL="496571" lvl="1" indent="-248285" algn="l">
                <a:lnSpc>
                  <a:spcPts val="3220"/>
                </a:lnSpc>
                <a:buFont typeface="Arial"/>
                <a:buChar char="•"/>
              </a:pPr>
              <a:r>
                <a:rPr lang="en-US" sz="2300">
                  <a:solidFill>
                    <a:srgbClr val="1A1D1E"/>
                  </a:solidFill>
                  <a:latin typeface="Aileron"/>
                  <a:ea typeface="Aileron"/>
                  <a:cs typeface="Aileron"/>
                  <a:sym typeface="Aileron"/>
                </a:rPr>
                <a:t> Concern about job loss due to conservation initiatives.</a:t>
              </a:r>
            </a:p>
            <a:p>
              <a:pPr marL="496571" lvl="1" indent="-248285" algn="l">
                <a:lnSpc>
                  <a:spcPts val="3220"/>
                </a:lnSpc>
                <a:buFont typeface="Arial"/>
                <a:buChar char="•"/>
              </a:pPr>
              <a:r>
                <a:rPr lang="en-US" sz="2300">
                  <a:solidFill>
                    <a:srgbClr val="1A1D1E"/>
                  </a:solidFill>
                  <a:latin typeface="Aileron"/>
                  <a:ea typeface="Aileron"/>
                  <a:cs typeface="Aileron"/>
                  <a:sym typeface="Aileron"/>
                </a:rPr>
                <a:t>  Fear of displacement from ancestral lands.</a:t>
              </a:r>
            </a:p>
            <a:p>
              <a:pPr marL="496571" lvl="1" indent="-248285" algn="l">
                <a:lnSpc>
                  <a:spcPts val="3220"/>
                </a:lnSpc>
                <a:buFont typeface="Arial"/>
                <a:buChar char="•"/>
              </a:pPr>
              <a:r>
                <a:rPr lang="en-US" sz="2300">
                  <a:solidFill>
                    <a:srgbClr val="1A1D1E"/>
                  </a:solidFill>
                  <a:latin typeface="Aileron"/>
                  <a:ea typeface="Aileron"/>
                  <a:cs typeface="Aileron"/>
                  <a:sym typeface="Aileron"/>
                </a:rPr>
                <a:t> Lack of trust in government and conservation organizations.</a:t>
              </a:r>
            </a:p>
          </p:txBody>
        </p:sp>
      </p:grpSp>
      <p:grpSp>
        <p:nvGrpSpPr>
          <p:cNvPr id="15" name="Group 15"/>
          <p:cNvGrpSpPr/>
          <p:nvPr/>
        </p:nvGrpSpPr>
        <p:grpSpPr>
          <a:xfrm>
            <a:off x="255501" y="735986"/>
            <a:ext cx="9115282" cy="3162936"/>
            <a:chOff x="0" y="0"/>
            <a:chExt cx="12153710" cy="4217248"/>
          </a:xfrm>
        </p:grpSpPr>
        <p:sp>
          <p:nvSpPr>
            <p:cNvPr id="16" name="TextBox 16"/>
            <p:cNvSpPr txBox="1"/>
            <p:nvPr/>
          </p:nvSpPr>
          <p:spPr>
            <a:xfrm>
              <a:off x="0" y="-38100"/>
              <a:ext cx="12153710"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       Background</a:t>
              </a:r>
            </a:p>
          </p:txBody>
        </p:sp>
        <p:sp>
          <p:nvSpPr>
            <p:cNvPr id="17" name="TextBox 17"/>
            <p:cNvSpPr txBox="1"/>
            <p:nvPr/>
          </p:nvSpPr>
          <p:spPr>
            <a:xfrm>
              <a:off x="0" y="898354"/>
              <a:ext cx="12153710" cy="3318894"/>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1A1D1E"/>
                  </a:solidFill>
                  <a:latin typeface="Aileron"/>
                  <a:ea typeface="Aileron"/>
                  <a:cs typeface="Aileron"/>
                  <a:sym typeface="Aileron"/>
                </a:rPr>
                <a:t>Resides in rural area near a protected area or wildlife sanctuary.</a:t>
              </a:r>
            </a:p>
            <a:p>
              <a:pPr marL="518160" lvl="1" indent="-259080" algn="l">
                <a:lnSpc>
                  <a:spcPts val="3359"/>
                </a:lnSpc>
                <a:buFont typeface="Arial"/>
                <a:buChar char="•"/>
              </a:pPr>
              <a:r>
                <a:rPr lang="en-US" sz="2400">
                  <a:solidFill>
                    <a:srgbClr val="1A1D1E"/>
                  </a:solidFill>
                  <a:latin typeface="Aileron"/>
                  <a:ea typeface="Aileron"/>
                  <a:cs typeface="Aileron"/>
                  <a:sym typeface="Aileron"/>
                </a:rPr>
                <a:t>Dependent on natural resources for livelihood like agriculture, fishing, etc.</a:t>
              </a:r>
            </a:p>
            <a:p>
              <a:pPr marL="518160" lvl="1" indent="-259080" algn="l">
                <a:lnSpc>
                  <a:spcPts val="3359"/>
                </a:lnSpc>
                <a:buFont typeface="Arial"/>
                <a:buChar char="•"/>
              </a:pPr>
              <a:r>
                <a:rPr lang="en-US" sz="2400">
                  <a:solidFill>
                    <a:srgbClr val="1A1D1E"/>
                  </a:solidFill>
                  <a:latin typeface="Aileron"/>
                  <a:ea typeface="Aileron"/>
                  <a:cs typeface="Aileron"/>
                  <a:sym typeface="Aileron"/>
                </a:rPr>
                <a:t>Strong cultural  connection to the land and wildlife.</a:t>
              </a:r>
            </a:p>
            <a:p>
              <a:pPr marL="518160" lvl="1" indent="-259080" algn="l">
                <a:lnSpc>
                  <a:spcPts val="3359"/>
                </a:lnSpc>
                <a:buFont typeface="Arial"/>
                <a:buChar char="•"/>
              </a:pPr>
              <a:r>
                <a:rPr lang="en-US" sz="2400">
                  <a:solidFill>
                    <a:srgbClr val="1A1D1E"/>
                  </a:solidFill>
                  <a:latin typeface="Aileron"/>
                  <a:ea typeface="Aileron"/>
                  <a:cs typeface="Aileron"/>
                  <a:sym typeface="Aileron"/>
                </a:rPr>
                <a:t>Limited formal education but possesses traditional ecological knowledge.</a:t>
              </a:r>
            </a:p>
          </p:txBody>
        </p:sp>
      </p:grpSp>
      <p:grpSp>
        <p:nvGrpSpPr>
          <p:cNvPr id="18" name="Group 18"/>
          <p:cNvGrpSpPr/>
          <p:nvPr/>
        </p:nvGrpSpPr>
        <p:grpSpPr>
          <a:xfrm>
            <a:off x="9162256" y="655712"/>
            <a:ext cx="8669424" cy="2251246"/>
            <a:chOff x="0" y="0"/>
            <a:chExt cx="11559232" cy="3001661"/>
          </a:xfrm>
        </p:grpSpPr>
        <p:sp>
          <p:nvSpPr>
            <p:cNvPr id="19" name="TextBox 19"/>
            <p:cNvSpPr txBox="1"/>
            <p:nvPr/>
          </p:nvSpPr>
          <p:spPr>
            <a:xfrm>
              <a:off x="0" y="-38100"/>
              <a:ext cx="11559232"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      Motivation</a:t>
              </a:r>
            </a:p>
          </p:txBody>
        </p:sp>
        <p:sp>
          <p:nvSpPr>
            <p:cNvPr id="20" name="TextBox 20"/>
            <p:cNvSpPr txBox="1"/>
            <p:nvPr/>
          </p:nvSpPr>
          <p:spPr>
            <a:xfrm>
              <a:off x="0" y="898354"/>
              <a:ext cx="11559232" cy="2103308"/>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1A1D1E"/>
                  </a:solidFill>
                  <a:latin typeface="Aileron"/>
                  <a:ea typeface="Aileron"/>
                  <a:cs typeface="Aileron"/>
                  <a:sym typeface="Aileron"/>
                </a:rPr>
                <a:t> Desire to protect the environment for future generations.</a:t>
              </a:r>
            </a:p>
            <a:p>
              <a:pPr marL="496571" lvl="1" indent="-248285" algn="l">
                <a:lnSpc>
                  <a:spcPts val="3220"/>
                </a:lnSpc>
                <a:buFont typeface="Arial"/>
                <a:buChar char="•"/>
              </a:pPr>
              <a:r>
                <a:rPr lang="en-US" sz="2300">
                  <a:solidFill>
                    <a:srgbClr val="1A1D1E"/>
                  </a:solidFill>
                  <a:latin typeface="Aileron"/>
                  <a:ea typeface="Aileron"/>
                  <a:cs typeface="Aileron"/>
                  <a:sym typeface="Aileron"/>
                </a:rPr>
                <a:t> Maintain cultural and spiritual connection to the land.</a:t>
              </a:r>
            </a:p>
            <a:p>
              <a:pPr marL="496571" lvl="1" indent="-248285" algn="l">
                <a:lnSpc>
                  <a:spcPts val="3220"/>
                </a:lnSpc>
                <a:buFont typeface="Arial"/>
                <a:buChar char="•"/>
              </a:pPr>
              <a:r>
                <a:rPr lang="en-US" sz="2300">
                  <a:solidFill>
                    <a:srgbClr val="1A1D1E"/>
                  </a:solidFill>
                  <a:latin typeface="Aileron"/>
                  <a:ea typeface="Aileron"/>
                  <a:cs typeface="Aileron"/>
                  <a:sym typeface="Aileron"/>
                </a:rPr>
                <a:t> Improve livelihood through sustainable practices.</a:t>
              </a:r>
            </a:p>
            <a:p>
              <a:pPr marL="496571" lvl="1" indent="-248285" algn="l">
                <a:lnSpc>
                  <a:spcPts val="3220"/>
                </a:lnSpc>
                <a:buFont typeface="Arial"/>
                <a:buChar char="•"/>
              </a:pPr>
              <a:r>
                <a:rPr lang="en-US" sz="2300">
                  <a:solidFill>
                    <a:srgbClr val="1A1D1E"/>
                  </a:solidFill>
                  <a:latin typeface="Aileron"/>
                  <a:ea typeface="Aileron"/>
                  <a:cs typeface="Aileron"/>
                  <a:sym typeface="Aileron"/>
                </a:rPr>
                <a:t>  Access to better education and healthcare for the community.</a:t>
              </a:r>
            </a:p>
          </p:txBody>
        </p:sp>
      </p:grpSp>
      <p:grpSp>
        <p:nvGrpSpPr>
          <p:cNvPr id="21" name="Group 21"/>
          <p:cNvGrpSpPr/>
          <p:nvPr/>
        </p:nvGrpSpPr>
        <p:grpSpPr>
          <a:xfrm>
            <a:off x="475855" y="4596835"/>
            <a:ext cx="8644876" cy="3451382"/>
            <a:chOff x="0" y="0"/>
            <a:chExt cx="11526501" cy="4601843"/>
          </a:xfrm>
        </p:grpSpPr>
        <p:sp>
          <p:nvSpPr>
            <p:cNvPr id="22" name="TextBox 22"/>
            <p:cNvSpPr txBox="1"/>
            <p:nvPr/>
          </p:nvSpPr>
          <p:spPr>
            <a:xfrm>
              <a:off x="0" y="-38100"/>
              <a:ext cx="11526501" cy="647664"/>
            </a:xfrm>
            <a:prstGeom prst="rect">
              <a:avLst/>
            </a:prstGeom>
          </p:spPr>
          <p:txBody>
            <a:bodyPr lIns="0" tIns="0" rIns="0" bIns="0" rtlCol="0" anchor="t">
              <a:spAutoFit/>
            </a:bodyPr>
            <a:lstStyle/>
            <a:p>
              <a:pPr marL="647700" lvl="1" indent="-323850" algn="l">
                <a:lnSpc>
                  <a:spcPts val="3900"/>
                </a:lnSpc>
                <a:buFont typeface="Arial"/>
                <a:buChar char="•"/>
              </a:pPr>
              <a:r>
                <a:rPr lang="en-US" sz="3000" b="1">
                  <a:solidFill>
                    <a:srgbClr val="1A1D1E"/>
                  </a:solidFill>
                  <a:latin typeface="Aileron Bold"/>
                  <a:ea typeface="Aileron Bold"/>
                  <a:cs typeface="Aileron Bold"/>
                  <a:sym typeface="Aileron Bold"/>
                </a:rPr>
                <a:t>Challenges faced</a:t>
              </a:r>
            </a:p>
          </p:txBody>
        </p:sp>
        <p:sp>
          <p:nvSpPr>
            <p:cNvPr id="23" name="TextBox 23"/>
            <p:cNvSpPr txBox="1"/>
            <p:nvPr/>
          </p:nvSpPr>
          <p:spPr>
            <a:xfrm>
              <a:off x="0" y="898354"/>
              <a:ext cx="11526501" cy="3703490"/>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1A1D1E"/>
                  </a:solidFill>
                  <a:latin typeface="Aileron"/>
                  <a:ea typeface="Aileron"/>
                  <a:cs typeface="Aileron"/>
                  <a:sym typeface="Aileron"/>
                </a:rPr>
                <a:t>  Loss of livelihood due to declining wildlife populations     or   habitat degradation.</a:t>
              </a:r>
            </a:p>
            <a:p>
              <a:pPr marL="496571" lvl="1" indent="-248285" algn="l">
                <a:lnSpc>
                  <a:spcPts val="3220"/>
                </a:lnSpc>
                <a:buFont typeface="Arial"/>
                <a:buChar char="•"/>
              </a:pPr>
              <a:r>
                <a:rPr lang="en-US" sz="2300">
                  <a:solidFill>
                    <a:srgbClr val="1A1D1E"/>
                  </a:solidFill>
                  <a:latin typeface="Aileron"/>
                  <a:ea typeface="Aileron"/>
                  <a:cs typeface="Aileron"/>
                  <a:sym typeface="Aileron"/>
                </a:rPr>
                <a:t>  Damage to crops and property caused by wildlife.</a:t>
              </a:r>
            </a:p>
            <a:p>
              <a:pPr marL="496571" lvl="1" indent="-248285" algn="l">
                <a:lnSpc>
                  <a:spcPts val="3220"/>
                </a:lnSpc>
                <a:buFont typeface="Arial"/>
                <a:buChar char="•"/>
              </a:pPr>
              <a:r>
                <a:rPr lang="en-US" sz="2300">
                  <a:solidFill>
                    <a:srgbClr val="1A1D1E"/>
                  </a:solidFill>
                  <a:latin typeface="Aileron"/>
                  <a:ea typeface="Aileron"/>
                  <a:cs typeface="Aileron"/>
                  <a:sym typeface="Aileron"/>
                </a:rPr>
                <a:t>  Lack of access to basic amenities and healthcare.</a:t>
              </a:r>
            </a:p>
            <a:p>
              <a:pPr marL="496571" lvl="1" indent="-248285" algn="l">
                <a:lnSpc>
                  <a:spcPts val="3220"/>
                </a:lnSpc>
                <a:buFont typeface="Arial"/>
                <a:buChar char="•"/>
              </a:pPr>
              <a:r>
                <a:rPr lang="en-US" sz="2300">
                  <a:solidFill>
                    <a:srgbClr val="1A1D1E"/>
                  </a:solidFill>
                  <a:latin typeface="Aileron"/>
                  <a:ea typeface="Aileron"/>
                  <a:cs typeface="Aileron"/>
                  <a:sym typeface="Aileron"/>
                </a:rPr>
                <a:t>  Limited opportunities for income generation.</a:t>
              </a:r>
            </a:p>
            <a:p>
              <a:pPr marL="496571" lvl="1" indent="-248285" algn="l">
                <a:lnSpc>
                  <a:spcPts val="3220"/>
                </a:lnSpc>
                <a:buFont typeface="Arial"/>
                <a:buChar char="•"/>
              </a:pPr>
              <a:r>
                <a:rPr lang="en-US" sz="2300">
                  <a:solidFill>
                    <a:srgbClr val="1A1D1E"/>
                  </a:solidFill>
                  <a:latin typeface="Aileron"/>
                  <a:ea typeface="Aileron"/>
                  <a:cs typeface="Aileron"/>
                  <a:sym typeface="Aileron"/>
                </a:rPr>
                <a:t>  Lack of awareness about conservation and sustainable practices.</a:t>
              </a:r>
            </a:p>
          </p:txBody>
        </p:sp>
      </p:grpSp>
      <p:grpSp>
        <p:nvGrpSpPr>
          <p:cNvPr id="24" name="Group 24"/>
          <p:cNvGrpSpPr/>
          <p:nvPr/>
        </p:nvGrpSpPr>
        <p:grpSpPr>
          <a:xfrm>
            <a:off x="9488080" y="5976423"/>
            <a:ext cx="8457956" cy="2505069"/>
            <a:chOff x="0" y="0"/>
            <a:chExt cx="11277274" cy="3340092"/>
          </a:xfrm>
        </p:grpSpPr>
        <p:sp>
          <p:nvSpPr>
            <p:cNvPr id="25" name="TextBox 25"/>
            <p:cNvSpPr txBox="1"/>
            <p:nvPr/>
          </p:nvSpPr>
          <p:spPr>
            <a:xfrm>
              <a:off x="0" y="-19050"/>
              <a:ext cx="11277274" cy="557709"/>
            </a:xfrm>
            <a:prstGeom prst="rect">
              <a:avLst/>
            </a:prstGeom>
          </p:spPr>
          <p:txBody>
            <a:bodyPr lIns="0" tIns="0" rIns="0" bIns="0" rtlCol="0" anchor="t">
              <a:spAutoFit/>
            </a:bodyPr>
            <a:lstStyle/>
            <a:p>
              <a:pPr algn="l">
                <a:lnSpc>
                  <a:spcPts val="3490"/>
                </a:lnSpc>
              </a:pPr>
              <a:r>
                <a:rPr lang="en-US" sz="2684" b="1">
                  <a:solidFill>
                    <a:srgbClr val="1A1D1E"/>
                  </a:solidFill>
                  <a:latin typeface="Aileron Bold"/>
                  <a:ea typeface="Aileron Bold"/>
                  <a:cs typeface="Aileron Bold"/>
                  <a:sym typeface="Aileron Bold"/>
                </a:rPr>
                <a:t>Aspiration</a:t>
              </a:r>
            </a:p>
          </p:txBody>
        </p:sp>
        <p:sp>
          <p:nvSpPr>
            <p:cNvPr id="26" name="TextBox 26"/>
            <p:cNvSpPr txBox="1"/>
            <p:nvPr/>
          </p:nvSpPr>
          <p:spPr>
            <a:xfrm>
              <a:off x="0" y="711923"/>
              <a:ext cx="11277274" cy="2628169"/>
            </a:xfrm>
            <a:prstGeom prst="rect">
              <a:avLst/>
            </a:prstGeom>
          </p:spPr>
          <p:txBody>
            <a:bodyPr lIns="0" tIns="0" rIns="0" bIns="0" rtlCol="0" anchor="t">
              <a:spAutoFit/>
            </a:bodyPr>
            <a:lstStyle/>
            <a:p>
              <a:pPr marL="490244" lvl="1" indent="-245122" algn="l">
                <a:lnSpc>
                  <a:spcPts val="3178"/>
                </a:lnSpc>
                <a:buFont typeface="Arial"/>
                <a:buChar char="•"/>
              </a:pPr>
              <a:r>
                <a:rPr lang="en-US" sz="2270">
                  <a:solidFill>
                    <a:srgbClr val="1A1D1E"/>
                  </a:solidFill>
                  <a:latin typeface="Aileron"/>
                  <a:ea typeface="Aileron"/>
                  <a:cs typeface="Aileron"/>
                  <a:sym typeface="Aileron"/>
                </a:rPr>
                <a:t>Improved living conditions for the community.</a:t>
              </a:r>
            </a:p>
            <a:p>
              <a:pPr marL="490244" lvl="1" indent="-245122" algn="l">
                <a:lnSpc>
                  <a:spcPts val="3178"/>
                </a:lnSpc>
                <a:buFont typeface="Arial"/>
                <a:buChar char="•"/>
              </a:pPr>
              <a:r>
                <a:rPr lang="en-US" sz="2270">
                  <a:solidFill>
                    <a:srgbClr val="1A1D1E"/>
                  </a:solidFill>
                  <a:latin typeface="Aileron"/>
                  <a:ea typeface="Aileron"/>
                  <a:cs typeface="Aileron"/>
                  <a:sym typeface="Aileron"/>
                </a:rPr>
                <a:t> Sustainable livelihood opportunities.</a:t>
              </a:r>
            </a:p>
            <a:p>
              <a:pPr marL="490244" lvl="1" indent="-245122" algn="l">
                <a:lnSpc>
                  <a:spcPts val="3178"/>
                </a:lnSpc>
                <a:buFont typeface="Arial"/>
                <a:buChar char="•"/>
              </a:pPr>
              <a:r>
                <a:rPr lang="en-US" sz="2270">
                  <a:solidFill>
                    <a:srgbClr val="1A1D1E"/>
                  </a:solidFill>
                  <a:latin typeface="Aileron"/>
                  <a:ea typeface="Aileron"/>
                  <a:cs typeface="Aileron"/>
                  <a:sym typeface="Aileron"/>
                </a:rPr>
                <a:t>  Access to quality education and healthcare.</a:t>
              </a:r>
            </a:p>
            <a:p>
              <a:pPr marL="490244" lvl="1" indent="-245122" algn="l">
                <a:lnSpc>
                  <a:spcPts val="3178"/>
                </a:lnSpc>
                <a:buFont typeface="Arial"/>
                <a:buChar char="•"/>
              </a:pPr>
              <a:r>
                <a:rPr lang="en-US" sz="2270">
                  <a:solidFill>
                    <a:srgbClr val="1A1D1E"/>
                  </a:solidFill>
                  <a:latin typeface="Aileron"/>
                  <a:ea typeface="Aileron"/>
                  <a:cs typeface="Aileron"/>
                  <a:sym typeface="Aileron"/>
                </a:rPr>
                <a:t>  Recognition and appreciation of traditional knowledge.</a:t>
              </a:r>
            </a:p>
            <a:p>
              <a:pPr marL="490244" lvl="1" indent="-245122" algn="l">
                <a:lnSpc>
                  <a:spcPts val="3178"/>
                </a:lnSpc>
                <a:buFont typeface="Arial"/>
                <a:buChar char="•"/>
              </a:pPr>
              <a:endParaRPr lang="en-US" sz="2270">
                <a:solidFill>
                  <a:srgbClr val="1A1D1E"/>
                </a:solidFill>
                <a:latin typeface="Aileron"/>
                <a:ea typeface="Aileron"/>
                <a:cs typeface="Aileron"/>
                <a:sym typeface="Aileron"/>
              </a:endParaRPr>
            </a:p>
          </p:txBody>
        </p:sp>
      </p:grpSp>
      <p:sp>
        <p:nvSpPr>
          <p:cNvPr id="27" name="TextBox 27"/>
          <p:cNvSpPr txBox="1"/>
          <p:nvPr/>
        </p:nvSpPr>
        <p:spPr>
          <a:xfrm>
            <a:off x="6253087" y="-92084"/>
            <a:ext cx="4301180" cy="747796"/>
          </a:xfrm>
          <a:prstGeom prst="rect">
            <a:avLst/>
          </a:prstGeom>
        </p:spPr>
        <p:txBody>
          <a:bodyPr lIns="0" tIns="0" rIns="0" bIns="0" rtlCol="0" anchor="t">
            <a:spAutoFit/>
          </a:bodyPr>
          <a:lstStyle/>
          <a:p>
            <a:pPr algn="ctr">
              <a:lnSpc>
                <a:spcPts val="6029"/>
              </a:lnSpc>
              <a:spcBef>
                <a:spcPct val="0"/>
              </a:spcBef>
            </a:pPr>
            <a:r>
              <a:rPr lang="en-US" sz="4306" b="1">
                <a:solidFill>
                  <a:srgbClr val="1A1D1E"/>
                </a:solidFill>
                <a:latin typeface="Aileron Bold"/>
                <a:ea typeface="Aileron Bold"/>
                <a:cs typeface="Aileron Bold"/>
                <a:sym typeface="Aileron Bold"/>
              </a:rPr>
              <a:t>Persona</a:t>
            </a:r>
          </a:p>
        </p:txBody>
      </p:sp>
      <p:grpSp>
        <p:nvGrpSpPr>
          <p:cNvPr id="28" name="Group 28"/>
          <p:cNvGrpSpPr/>
          <p:nvPr/>
        </p:nvGrpSpPr>
        <p:grpSpPr>
          <a:xfrm>
            <a:off x="255501" y="8246660"/>
            <a:ext cx="17799122" cy="1875558"/>
            <a:chOff x="0" y="0"/>
            <a:chExt cx="27810506" cy="2930493"/>
          </a:xfrm>
        </p:grpSpPr>
        <p:sp>
          <p:nvSpPr>
            <p:cNvPr id="29" name="Freeform 29"/>
            <p:cNvSpPr/>
            <p:nvPr/>
          </p:nvSpPr>
          <p:spPr>
            <a:xfrm>
              <a:off x="0" y="0"/>
              <a:ext cx="27810507" cy="2930493"/>
            </a:xfrm>
            <a:custGeom>
              <a:avLst/>
              <a:gdLst/>
              <a:ahLst/>
              <a:cxnLst/>
              <a:rect l="l" t="t" r="r" b="b"/>
              <a:pathLst>
                <a:path w="27810507" h="2930493">
                  <a:moveTo>
                    <a:pt x="0" y="0"/>
                  </a:moveTo>
                  <a:lnTo>
                    <a:pt x="0" y="2930493"/>
                  </a:lnTo>
                  <a:lnTo>
                    <a:pt x="27810507" y="2930493"/>
                  </a:lnTo>
                  <a:lnTo>
                    <a:pt x="27810507" y="0"/>
                  </a:lnTo>
                  <a:lnTo>
                    <a:pt x="0" y="0"/>
                  </a:lnTo>
                  <a:close/>
                  <a:moveTo>
                    <a:pt x="27749547" y="2869533"/>
                  </a:moveTo>
                  <a:lnTo>
                    <a:pt x="59690" y="2869533"/>
                  </a:lnTo>
                  <a:lnTo>
                    <a:pt x="59690" y="59690"/>
                  </a:lnTo>
                  <a:lnTo>
                    <a:pt x="27749547" y="59690"/>
                  </a:lnTo>
                  <a:lnTo>
                    <a:pt x="27749547" y="2869533"/>
                  </a:lnTo>
                  <a:close/>
                </a:path>
              </a:pathLst>
            </a:custGeom>
            <a:solidFill>
              <a:srgbClr val="1A1D1E"/>
            </a:solidFill>
          </p:spPr>
        </p:sp>
      </p:grpSp>
      <p:grpSp>
        <p:nvGrpSpPr>
          <p:cNvPr id="30" name="Group 30"/>
          <p:cNvGrpSpPr/>
          <p:nvPr/>
        </p:nvGrpSpPr>
        <p:grpSpPr>
          <a:xfrm>
            <a:off x="361499" y="8227610"/>
            <a:ext cx="17470181" cy="1835902"/>
            <a:chOff x="0" y="0"/>
            <a:chExt cx="23293575" cy="2447869"/>
          </a:xfrm>
        </p:grpSpPr>
        <p:sp>
          <p:nvSpPr>
            <p:cNvPr id="31" name="TextBox 31"/>
            <p:cNvSpPr txBox="1"/>
            <p:nvPr/>
          </p:nvSpPr>
          <p:spPr>
            <a:xfrm>
              <a:off x="0" y="-28575"/>
              <a:ext cx="23293575" cy="426496"/>
            </a:xfrm>
            <a:prstGeom prst="rect">
              <a:avLst/>
            </a:prstGeom>
          </p:spPr>
          <p:txBody>
            <a:bodyPr lIns="0" tIns="0" rIns="0" bIns="0" rtlCol="0" anchor="t">
              <a:spAutoFit/>
            </a:bodyPr>
            <a:lstStyle/>
            <a:p>
              <a:pPr marL="0" lvl="0" indent="0" algn="l">
                <a:lnSpc>
                  <a:spcPts val="2600"/>
                </a:lnSpc>
                <a:spcBef>
                  <a:spcPct val="0"/>
                </a:spcBef>
              </a:pPr>
              <a:r>
                <a:rPr lang="en-US" sz="2000" b="1">
                  <a:solidFill>
                    <a:srgbClr val="1A1D1E"/>
                  </a:solidFill>
                  <a:latin typeface="Aileron Bold"/>
                  <a:ea typeface="Aileron Bold"/>
                  <a:cs typeface="Aileron Bold"/>
                  <a:sym typeface="Aileron Bold"/>
                </a:rPr>
                <a:t>Construct a story while explaining the persona to your peers and document the insights </a:t>
              </a:r>
            </a:p>
          </p:txBody>
        </p:sp>
        <p:sp>
          <p:nvSpPr>
            <p:cNvPr id="32" name="TextBox 32"/>
            <p:cNvSpPr txBox="1"/>
            <p:nvPr/>
          </p:nvSpPr>
          <p:spPr>
            <a:xfrm>
              <a:off x="0" y="696235"/>
              <a:ext cx="23293575" cy="1751634"/>
            </a:xfrm>
            <a:prstGeom prst="rect">
              <a:avLst/>
            </a:prstGeom>
          </p:spPr>
          <p:txBody>
            <a:bodyPr lIns="0" tIns="0" rIns="0" bIns="0" rtlCol="0" anchor="t">
              <a:spAutoFit/>
            </a:bodyPr>
            <a:lstStyle/>
            <a:p>
              <a:pPr algn="l">
                <a:lnSpc>
                  <a:spcPts val="2660"/>
                </a:lnSpc>
              </a:pPr>
              <a:r>
                <a:rPr lang="en-US" sz="1900">
                  <a:solidFill>
                    <a:srgbClr val="1A1D1E"/>
                  </a:solidFill>
                  <a:latin typeface="Aileron"/>
                  <a:ea typeface="Aileron"/>
                  <a:cs typeface="Aileron"/>
                  <a:sym typeface="Aileron"/>
                </a:rPr>
                <a:t>Maya is from a local communities living near protected areas often depend on natural resources for their livelihoods. They face challenges such as habitat loss, human-wildlife conflicts, and limited access to resources. While motivated to protect the environment, they worry about job losses and displacement. Their aspirations include improved living conditions, sustainable livelihoods, and peaceful coexistence with wildlife. Understanding these perspectives is essential for effective conservation initiatives that involve local communities as partners.</a:t>
              </a:r>
            </a:p>
          </p:txBody>
        </p:sp>
      </p:grpSp>
      <p:sp>
        <p:nvSpPr>
          <p:cNvPr id="33" name="TextBox 33"/>
          <p:cNvSpPr txBox="1"/>
          <p:nvPr/>
        </p:nvSpPr>
        <p:spPr>
          <a:xfrm>
            <a:off x="9750416" y="-9108"/>
            <a:ext cx="4803784" cy="695768"/>
          </a:xfrm>
          <a:prstGeom prst="rect">
            <a:avLst/>
          </a:prstGeom>
        </p:spPr>
        <p:txBody>
          <a:bodyPr wrap="square" lIns="0" tIns="0" rIns="0" bIns="0" rtlCol="0" anchor="t">
            <a:spAutoFit/>
          </a:bodyPr>
          <a:lstStyle/>
          <a:p>
            <a:pPr algn="ctr">
              <a:lnSpc>
                <a:spcPts val="5832"/>
              </a:lnSpc>
            </a:pPr>
            <a:r>
              <a:rPr lang="en-US" sz="4166" b="1" dirty="0">
                <a:solidFill>
                  <a:srgbClr val="1A1D1E"/>
                </a:solidFill>
                <a:latin typeface="Canva Sans Bold"/>
                <a:ea typeface="Canva Sans Bold"/>
                <a:cs typeface="Canva Sans Bold"/>
                <a:sym typeface="Canva Sans Bold"/>
              </a:rPr>
              <a:t>(local community)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2943</Words>
  <Application>Microsoft Office PowerPoint</Application>
  <PresentationFormat>Custom</PresentationFormat>
  <Paragraphs>420</Paragraphs>
  <Slides>28</Slides>
  <Notes>2</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items to cart</dc:title>
  <dc:creator>Vedant Admane</dc:creator>
  <cp:lastModifiedBy>ayushdeore270@gmail.com</cp:lastModifiedBy>
  <cp:revision>5</cp:revision>
  <dcterms:created xsi:type="dcterms:W3CDTF">2006-08-16T00:00:00Z</dcterms:created>
  <dcterms:modified xsi:type="dcterms:W3CDTF">2024-12-07T05:58:45Z</dcterms:modified>
  <dc:identifier>DAGP0JCoOBs</dc:identifier>
</cp:coreProperties>
</file>